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7"/>
  </p:notesMasterIdLst>
  <p:sldIdLst>
    <p:sldId id="256" r:id="rId2"/>
    <p:sldId id="259" r:id="rId3"/>
    <p:sldId id="258" r:id="rId4"/>
    <p:sldId id="257" r:id="rId5"/>
    <p:sldId id="260" r:id="rId6"/>
    <p:sldId id="275" r:id="rId7"/>
    <p:sldId id="276" r:id="rId8"/>
    <p:sldId id="261" r:id="rId9"/>
    <p:sldId id="262" r:id="rId10"/>
    <p:sldId id="264" r:id="rId11"/>
    <p:sldId id="263" r:id="rId12"/>
    <p:sldId id="266" r:id="rId13"/>
    <p:sldId id="267" r:id="rId14"/>
    <p:sldId id="268" r:id="rId15"/>
    <p:sldId id="271" r:id="rId16"/>
    <p:sldId id="277" r:id="rId17"/>
    <p:sldId id="278" r:id="rId18"/>
    <p:sldId id="279" r:id="rId19"/>
    <p:sldId id="269" r:id="rId20"/>
    <p:sldId id="270" r:id="rId21"/>
    <p:sldId id="272" r:id="rId22"/>
    <p:sldId id="273" r:id="rId23"/>
    <p:sldId id="274" r:id="rId24"/>
    <p:sldId id="280" r:id="rId25"/>
    <p:sldId id="281" r:id="rId2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015"/>
    <p:restoredTop sz="78418"/>
  </p:normalViewPr>
  <p:slideViewPr>
    <p:cSldViewPr snapToGrid="0" snapToObjects="1">
      <p:cViewPr varScale="1">
        <p:scale>
          <a:sx n="120" d="100"/>
          <a:sy n="120" d="100"/>
        </p:scale>
        <p:origin x="1776"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3C1FE02-86FA-8E45-8867-BF97CF8CC034}" type="datetimeFigureOut">
              <a:rPr lang="en-US" smtClean="0"/>
              <a:t>6/22/19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6E98586-3979-FC40-9D05-BB357DDCD062}" type="slidenum">
              <a:rPr lang="en-US" smtClean="0"/>
              <a:t>‹#›</a:t>
            </a:fld>
            <a:endParaRPr lang="en-US"/>
          </a:p>
        </p:txBody>
      </p:sp>
    </p:spTree>
    <p:extLst>
      <p:ext uri="{BB962C8B-B14F-4D97-AF65-F5344CB8AC3E}">
        <p14:creationId xmlns:p14="http://schemas.microsoft.com/office/powerpoint/2010/main" val="3811501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 my name is Alicia and I’m a software developer at Nordstrom. Our problem today is to track sharks in the ocean and we’ll solve it using a collection of data structures</a:t>
            </a:r>
          </a:p>
        </p:txBody>
      </p:sp>
      <p:sp>
        <p:nvSpPr>
          <p:cNvPr id="4" name="Slide Number Placeholder 3"/>
          <p:cNvSpPr>
            <a:spLocks noGrp="1"/>
          </p:cNvSpPr>
          <p:nvPr>
            <p:ph type="sldNum" sz="quarter" idx="5"/>
          </p:nvPr>
        </p:nvSpPr>
        <p:spPr/>
        <p:txBody>
          <a:bodyPr/>
          <a:lstStyle/>
          <a:p>
            <a:fld id="{66E98586-3979-FC40-9D05-BB357DDCD062}" type="slidenum">
              <a:rPr lang="en-US" smtClean="0"/>
              <a:t>1</a:t>
            </a:fld>
            <a:endParaRPr lang="en-US"/>
          </a:p>
        </p:txBody>
      </p:sp>
    </p:spTree>
    <p:extLst>
      <p:ext uri="{BB962C8B-B14F-4D97-AF65-F5344CB8AC3E}">
        <p14:creationId xmlns:p14="http://schemas.microsoft.com/office/powerpoint/2010/main" val="37857116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E98586-3979-FC40-9D05-BB357DDCD062}" type="slidenum">
              <a:rPr lang="en-US" smtClean="0"/>
              <a:t>11</a:t>
            </a:fld>
            <a:endParaRPr lang="en-US"/>
          </a:p>
        </p:txBody>
      </p:sp>
    </p:spTree>
    <p:extLst>
      <p:ext uri="{BB962C8B-B14F-4D97-AF65-F5344CB8AC3E}">
        <p14:creationId xmlns:p14="http://schemas.microsoft.com/office/powerpoint/2010/main" val="27086612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Stacks and queues can be thought of a lists where you have special rules for adding and removing items. For this example they will be lists but they don’t always have to be. There are other structures you can use for them. The operations are push, pop, and peek. Pop will remove the next item, push will add an item, and peek will return the next item without removing it.</a:t>
            </a:r>
          </a:p>
          <a:p>
            <a:endParaRPr lang="en-US" dirty="0"/>
          </a:p>
          <a:p>
            <a:r>
              <a:rPr lang="en-US" dirty="0"/>
              <a:t>The rules for a stack are that you can only add to the end of the list and only remove from the end of the list. This means the last item in is the first item out or LIFO</a:t>
            </a:r>
          </a:p>
          <a:p>
            <a:endParaRPr lang="en-US" dirty="0"/>
          </a:p>
          <a:p>
            <a:r>
              <a:rPr lang="en-US" dirty="0"/>
              <a:t>The rules for a queue are that you can only add to the end of the list and remove from the start. This means the first item in is the first item out or FIFO</a:t>
            </a:r>
          </a:p>
          <a:p>
            <a:endParaRPr lang="en-US" dirty="0"/>
          </a:p>
          <a:p>
            <a:r>
              <a:rPr lang="en-US" dirty="0"/>
              <a:t>In the diagram, you can see both add to the end but the queue removes from the start and the stack removes from the end.</a:t>
            </a:r>
          </a:p>
        </p:txBody>
      </p:sp>
      <p:sp>
        <p:nvSpPr>
          <p:cNvPr id="4" name="Slide Number Placeholder 3"/>
          <p:cNvSpPr>
            <a:spLocks noGrp="1"/>
          </p:cNvSpPr>
          <p:nvPr>
            <p:ph type="sldNum" sz="quarter" idx="5"/>
          </p:nvPr>
        </p:nvSpPr>
        <p:spPr/>
        <p:txBody>
          <a:bodyPr/>
          <a:lstStyle/>
          <a:p>
            <a:fld id="{66E98586-3979-FC40-9D05-BB357DDCD062}" type="slidenum">
              <a:rPr lang="en-US" smtClean="0"/>
              <a:t>12</a:t>
            </a:fld>
            <a:endParaRPr lang="en-US"/>
          </a:p>
        </p:txBody>
      </p:sp>
    </p:spTree>
    <p:extLst>
      <p:ext uri="{BB962C8B-B14F-4D97-AF65-F5344CB8AC3E}">
        <p14:creationId xmlns:p14="http://schemas.microsoft.com/office/powerpoint/2010/main" val="11227665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fairly easily implement these as lists in Python and it has a pop method that will return and remove an item. By default, it works like a stack but you can use indexes to use it as a queue</a:t>
            </a:r>
          </a:p>
        </p:txBody>
      </p:sp>
      <p:sp>
        <p:nvSpPr>
          <p:cNvPr id="4" name="Slide Number Placeholder 3"/>
          <p:cNvSpPr>
            <a:spLocks noGrp="1"/>
          </p:cNvSpPr>
          <p:nvPr>
            <p:ph type="sldNum" sz="quarter" idx="5"/>
          </p:nvPr>
        </p:nvSpPr>
        <p:spPr/>
        <p:txBody>
          <a:bodyPr/>
          <a:lstStyle/>
          <a:p>
            <a:fld id="{66E98586-3979-FC40-9D05-BB357DDCD062}" type="slidenum">
              <a:rPr lang="en-US" smtClean="0"/>
              <a:t>13</a:t>
            </a:fld>
            <a:endParaRPr lang="en-US"/>
          </a:p>
        </p:txBody>
      </p:sp>
    </p:spTree>
    <p:extLst>
      <p:ext uri="{BB962C8B-B14F-4D97-AF65-F5344CB8AC3E}">
        <p14:creationId xmlns:p14="http://schemas.microsoft.com/office/powerpoint/2010/main" val="22260485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 over an alternative implementation of push and pop. Instead of always adding to the end, both always remove from the start and for the stack I insert at the start and for the queue I insert at the end</a:t>
            </a:r>
          </a:p>
        </p:txBody>
      </p:sp>
      <p:sp>
        <p:nvSpPr>
          <p:cNvPr id="4" name="Slide Number Placeholder 3"/>
          <p:cNvSpPr>
            <a:spLocks noGrp="1"/>
          </p:cNvSpPr>
          <p:nvPr>
            <p:ph type="sldNum" sz="quarter" idx="5"/>
          </p:nvPr>
        </p:nvSpPr>
        <p:spPr/>
        <p:txBody>
          <a:bodyPr/>
          <a:lstStyle/>
          <a:p>
            <a:fld id="{66E98586-3979-FC40-9D05-BB357DDCD062}" type="slidenum">
              <a:rPr lang="en-US" smtClean="0"/>
              <a:t>14</a:t>
            </a:fld>
            <a:endParaRPr lang="en-US"/>
          </a:p>
        </p:txBody>
      </p:sp>
    </p:spTree>
    <p:extLst>
      <p:ext uri="{BB962C8B-B14F-4D97-AF65-F5344CB8AC3E}">
        <p14:creationId xmlns:p14="http://schemas.microsoft.com/office/powerpoint/2010/main" val="843320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Sorting is a common algorithm about putting items in order. Three common ones are Insertion Sort, Merge Sort, and Quicksort. The main differences between sorting algorithms are how fast you can do it and how much space it takes.</a:t>
            </a:r>
          </a:p>
          <a:p>
            <a:endParaRPr lang="en-US" dirty="0"/>
          </a:p>
          <a:p>
            <a:r>
              <a:rPr lang="en-US" dirty="0"/>
              <a:t>Here’s a quick summary of what they do. Insertion sort is where you add one item at a time to the sorted list, moving along the list and inserting it where it fits.</a:t>
            </a:r>
          </a:p>
          <a:p>
            <a:endParaRPr lang="en-US" dirty="0"/>
          </a:p>
          <a:p>
            <a:r>
              <a:rPr lang="en-US" dirty="0"/>
              <a:t>Merge sort splits the list in half and sorts each half. Keep splitting until you get to one and it’s sorted. Most of the work is done merging the halves back together into a bigger sorted list.</a:t>
            </a:r>
          </a:p>
          <a:p>
            <a:endParaRPr lang="en-US" dirty="0"/>
          </a:p>
          <a:p>
            <a:r>
              <a:rPr lang="en-US" dirty="0"/>
              <a:t>Quicksort is usually faster than insertion sort and merge sort, thus the name. Think of it like this: you pick a random number in the list and divide the list into two groups: greater than your number and less than your number. Sort those halves and concatenate them at the end.</a:t>
            </a:r>
          </a:p>
          <a:p>
            <a:endParaRPr lang="en-US" dirty="0"/>
          </a:p>
          <a:p>
            <a:r>
              <a:rPr lang="en-US" dirty="0"/>
              <a:t>Let’s look at implementation.</a:t>
            </a:r>
          </a:p>
        </p:txBody>
      </p:sp>
      <p:sp>
        <p:nvSpPr>
          <p:cNvPr id="4" name="Slide Number Placeholder 3"/>
          <p:cNvSpPr>
            <a:spLocks noGrp="1"/>
          </p:cNvSpPr>
          <p:nvPr>
            <p:ph type="sldNum" sz="quarter" idx="5"/>
          </p:nvPr>
        </p:nvSpPr>
        <p:spPr/>
        <p:txBody>
          <a:bodyPr/>
          <a:lstStyle/>
          <a:p>
            <a:fld id="{66E98586-3979-FC40-9D05-BB357DDCD062}" type="slidenum">
              <a:rPr lang="en-US" smtClean="0"/>
              <a:t>15</a:t>
            </a:fld>
            <a:endParaRPr lang="en-US"/>
          </a:p>
        </p:txBody>
      </p:sp>
    </p:spTree>
    <p:extLst>
      <p:ext uri="{BB962C8B-B14F-4D97-AF65-F5344CB8AC3E}">
        <p14:creationId xmlns:p14="http://schemas.microsoft.com/office/powerpoint/2010/main" val="25884593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Trees are a structure where you can represent a hierarchy. They are a subtype of the graph data structure which describes relationships between objects (later). Trees have nodes (also known as vertices) and edges. A node stores data and an edge connects two nodes. An edge can be one way or bidirectional. A one way edge is called directed. Tree nodes usually have a parent and children, just like a family tree. The node which starts the tree is called a root node. A root node has no parent. A leaf node is a node with no children. The height of a tree is the number of nodes or hops from the root to a leaf node. It is the longest path in the case of an unbalanced tree. An unbalanced tree is one where you might just have a diagonal going all the way down one side. Trees are acyclic. This means you can’t travel around the tree and get stuck in a circle.</a:t>
            </a:r>
          </a:p>
          <a:p>
            <a:endParaRPr lang="en-US" dirty="0"/>
          </a:p>
          <a:p>
            <a:r>
              <a:rPr lang="en-US" dirty="0"/>
              <a:t>Binary search trees are special type of tree where each node has a maximum of two children (thus binary) and for values you can sort or compare, a node’s left child is always less than the node and the node’s right child is always greater than the node. This means you can search very quickly through this structure because you don’t need to look at all the elements to find something. In this example if it were a regular sorted list, to find number 5, you would search from -5 up to 4, which is 5 nodes looked at. If you use binary search, you would look at the seven and go left. Look at the 2 and go right. That’s 2 nodes looked at instead of 5.</a:t>
            </a:r>
          </a:p>
        </p:txBody>
      </p:sp>
      <p:sp>
        <p:nvSpPr>
          <p:cNvPr id="4" name="Slide Number Placeholder 3"/>
          <p:cNvSpPr>
            <a:spLocks noGrp="1"/>
          </p:cNvSpPr>
          <p:nvPr>
            <p:ph type="sldNum" sz="quarter" idx="5"/>
          </p:nvPr>
        </p:nvSpPr>
        <p:spPr/>
        <p:txBody>
          <a:bodyPr/>
          <a:lstStyle/>
          <a:p>
            <a:fld id="{66E98586-3979-FC40-9D05-BB357DDCD062}" type="slidenum">
              <a:rPr lang="en-US" smtClean="0"/>
              <a:t>19</a:t>
            </a:fld>
            <a:endParaRPr lang="en-US"/>
          </a:p>
        </p:txBody>
      </p:sp>
    </p:spTree>
    <p:extLst>
      <p:ext uri="{BB962C8B-B14F-4D97-AF65-F5344CB8AC3E}">
        <p14:creationId xmlns:p14="http://schemas.microsoft.com/office/powerpoint/2010/main" val="4613723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E98586-3979-FC40-9D05-BB357DDCD062}" type="slidenum">
              <a:rPr lang="en-US" smtClean="0"/>
              <a:t>20</a:t>
            </a:fld>
            <a:endParaRPr lang="en-US"/>
          </a:p>
        </p:txBody>
      </p:sp>
    </p:spTree>
    <p:extLst>
      <p:ext uri="{BB962C8B-B14F-4D97-AF65-F5344CB8AC3E}">
        <p14:creationId xmlns:p14="http://schemas.microsoft.com/office/powerpoint/2010/main" val="15101114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Graphs are similar to trees in that they have nodes and edges but they are more generic. Instead of having rules around directed edges and no cycles, you can have whatever you want, direct/undirected, cycles or no cycles. In this example, we are using a graph to represent the shark’s movement over time. Each node is a longitude and latitude where the shark as been and an edge is created when a shark move from one location to another. A path is a sequences of nodes where each node in a sequence has an edge to the next node in the sequence. For a shark, a path would describe his or her motion over time.</a:t>
            </a:r>
          </a:p>
        </p:txBody>
      </p:sp>
      <p:sp>
        <p:nvSpPr>
          <p:cNvPr id="4" name="Slide Number Placeholder 3"/>
          <p:cNvSpPr>
            <a:spLocks noGrp="1"/>
          </p:cNvSpPr>
          <p:nvPr>
            <p:ph type="sldNum" sz="quarter" idx="5"/>
          </p:nvPr>
        </p:nvSpPr>
        <p:spPr/>
        <p:txBody>
          <a:bodyPr/>
          <a:lstStyle/>
          <a:p>
            <a:fld id="{66E98586-3979-FC40-9D05-BB357DDCD062}" type="slidenum">
              <a:rPr lang="en-US" smtClean="0"/>
              <a:t>21</a:t>
            </a:fld>
            <a:endParaRPr lang="en-US"/>
          </a:p>
        </p:txBody>
      </p:sp>
    </p:spTree>
    <p:extLst>
      <p:ext uri="{BB962C8B-B14F-4D97-AF65-F5344CB8AC3E}">
        <p14:creationId xmlns:p14="http://schemas.microsoft.com/office/powerpoint/2010/main" val="33932116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E98586-3979-FC40-9D05-BB357DDCD062}" type="slidenum">
              <a:rPr lang="en-US" smtClean="0"/>
              <a:t>22</a:t>
            </a:fld>
            <a:endParaRPr lang="en-US"/>
          </a:p>
        </p:txBody>
      </p:sp>
    </p:spTree>
    <p:extLst>
      <p:ext uri="{BB962C8B-B14F-4D97-AF65-F5344CB8AC3E}">
        <p14:creationId xmlns:p14="http://schemas.microsoft.com/office/powerpoint/2010/main" val="27810398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 a website called </a:t>
            </a:r>
            <a:r>
              <a:rPr lang="en-US" dirty="0" err="1"/>
              <a:t>Osearch</a:t>
            </a:r>
            <a:r>
              <a:rPr lang="en-US" dirty="0"/>
              <a:t> that tells you the path of sharks in the ocean over time along with where they are last reported to be. By the end of this, you’ll understand how you can use data structures and algorithms to manage data for an application like this.</a:t>
            </a:r>
          </a:p>
        </p:txBody>
      </p:sp>
      <p:sp>
        <p:nvSpPr>
          <p:cNvPr id="4" name="Slide Number Placeholder 3"/>
          <p:cNvSpPr>
            <a:spLocks noGrp="1"/>
          </p:cNvSpPr>
          <p:nvPr>
            <p:ph type="sldNum" sz="quarter" idx="5"/>
          </p:nvPr>
        </p:nvSpPr>
        <p:spPr/>
        <p:txBody>
          <a:bodyPr/>
          <a:lstStyle/>
          <a:p>
            <a:fld id="{66E98586-3979-FC40-9D05-BB357DDCD062}" type="slidenum">
              <a:rPr lang="en-US" smtClean="0"/>
              <a:t>2</a:t>
            </a:fld>
            <a:endParaRPr lang="en-US"/>
          </a:p>
        </p:txBody>
      </p:sp>
    </p:spTree>
    <p:extLst>
      <p:ext uri="{BB962C8B-B14F-4D97-AF65-F5344CB8AC3E}">
        <p14:creationId xmlns:p14="http://schemas.microsoft.com/office/powerpoint/2010/main" val="27746073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get into the details. We’re receiving the location information of the sharks in CSVs where each line tells us the time, longitude, and latitude of a transmission. The file data will not be sorted. I won’t cover how we’re receiving these files. Some examples of how this might work is pulling data from the cloud every few minutes, having a service call that sends the file to us, or a human downloading the file. Given this data, we want to answer a few questions: where was the shark at a particular time, where does the shark go most often, what is the mostly likely way a shark gets from point A to point B, and if a shark is at point A, where is it most likely to go next? As you can imagine, we really want to know this information for beach closures and protecting shark migration by shutting down trade routes.</a:t>
            </a:r>
          </a:p>
        </p:txBody>
      </p:sp>
      <p:sp>
        <p:nvSpPr>
          <p:cNvPr id="4" name="Slide Number Placeholder 3"/>
          <p:cNvSpPr>
            <a:spLocks noGrp="1"/>
          </p:cNvSpPr>
          <p:nvPr>
            <p:ph type="sldNum" sz="quarter" idx="5"/>
          </p:nvPr>
        </p:nvSpPr>
        <p:spPr/>
        <p:txBody>
          <a:bodyPr/>
          <a:lstStyle/>
          <a:p>
            <a:fld id="{66E98586-3979-FC40-9D05-BB357DDCD062}" type="slidenum">
              <a:rPr lang="en-US" smtClean="0"/>
              <a:t>3</a:t>
            </a:fld>
            <a:endParaRPr lang="en-US"/>
          </a:p>
        </p:txBody>
      </p:sp>
    </p:spTree>
    <p:extLst>
      <p:ext uri="{BB962C8B-B14F-4D97-AF65-F5344CB8AC3E}">
        <p14:creationId xmlns:p14="http://schemas.microsoft.com/office/powerpoint/2010/main" val="7924739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the left are the data structures I will cover and on the right the algorithms. This is a lot of content so we may not get through all of it. I have the code I’m going to show on </a:t>
            </a:r>
            <a:r>
              <a:rPr lang="en-US" dirty="0" err="1"/>
              <a:t>github</a:t>
            </a:r>
            <a:r>
              <a:rPr lang="en-US" dirty="0"/>
              <a:t> and I’ll leave that information on a slide at the end. The code I’ve written is not production or interview quality because I’ve tried to write it in a more understandable way.</a:t>
            </a:r>
          </a:p>
        </p:txBody>
      </p:sp>
      <p:sp>
        <p:nvSpPr>
          <p:cNvPr id="4" name="Slide Number Placeholder 3"/>
          <p:cNvSpPr>
            <a:spLocks noGrp="1"/>
          </p:cNvSpPr>
          <p:nvPr>
            <p:ph type="sldNum" sz="quarter" idx="5"/>
          </p:nvPr>
        </p:nvSpPr>
        <p:spPr/>
        <p:txBody>
          <a:bodyPr/>
          <a:lstStyle/>
          <a:p>
            <a:fld id="{66E98586-3979-FC40-9D05-BB357DDCD062}" type="slidenum">
              <a:rPr lang="en-US" smtClean="0"/>
              <a:t>4</a:t>
            </a:fld>
            <a:endParaRPr lang="en-US"/>
          </a:p>
        </p:txBody>
      </p:sp>
    </p:spTree>
    <p:extLst>
      <p:ext uri="{BB962C8B-B14F-4D97-AF65-F5344CB8AC3E}">
        <p14:creationId xmlns:p14="http://schemas.microsoft.com/office/powerpoint/2010/main" val="24215082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Two questions: why wouldn’t we use Python libraries or data types already implemented and why do we want to know this at all? Python makes some of these structures really easy and there are libraries out there that provide alternative implementations. However, you may find yourself rewriting them on your own because your application is slightly different that what the libraries solve, you can’t use the libraries because of security or company policy, and finally, if you have a job interview. Lastly, understanding how these work will help you make better decisions on what libraries to use and how to fix issues if any come up.</a:t>
            </a:r>
          </a:p>
        </p:txBody>
      </p:sp>
      <p:sp>
        <p:nvSpPr>
          <p:cNvPr id="4" name="Slide Number Placeholder 3"/>
          <p:cNvSpPr>
            <a:spLocks noGrp="1"/>
          </p:cNvSpPr>
          <p:nvPr>
            <p:ph type="sldNum" sz="quarter" idx="5"/>
          </p:nvPr>
        </p:nvSpPr>
        <p:spPr/>
        <p:txBody>
          <a:bodyPr/>
          <a:lstStyle/>
          <a:p>
            <a:fld id="{66E98586-3979-FC40-9D05-BB357DDCD062}" type="slidenum">
              <a:rPr lang="en-US" smtClean="0"/>
              <a:t>5</a:t>
            </a:fld>
            <a:endParaRPr lang="en-US"/>
          </a:p>
        </p:txBody>
      </p:sp>
    </p:spTree>
    <p:extLst>
      <p:ext uri="{BB962C8B-B14F-4D97-AF65-F5344CB8AC3E}">
        <p14:creationId xmlns:p14="http://schemas.microsoft.com/office/powerpoint/2010/main" val="17885076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start of simple with Maps. In Python we call these dictionaries and you should see some familiar code on the right. Maps are key-value stores where you store a value under a key. An example might be storing a Spanish-English dictionary where the key is the Spanish word and the value is the English word. The primary operations are called Put, Get, and sometimes Delete. When two values have the same key, i.e. a Spanish word has multiple English translations, that is called a collision. Python Dictionaries will take the new value and discard the old. In the example I will show you, we will keep both values in a list so we don’t lose any information. Finally, notice that when you try to get a key that hasn’t been added, Python will give you an error. My implementation will also change this.</a:t>
            </a:r>
          </a:p>
          <a:p>
            <a:endParaRPr lang="en-US" dirty="0"/>
          </a:p>
          <a:p>
            <a:pPr marL="228600" indent="-228600">
              <a:buAutoNum type="arabicPeriod"/>
            </a:pPr>
            <a:r>
              <a:rPr lang="en-US" dirty="0"/>
              <a:t>Show </a:t>
            </a:r>
            <a:r>
              <a:rPr lang="en-US" dirty="0" err="1"/>
              <a:t>AnimalTracker</a:t>
            </a:r>
            <a:r>
              <a:rPr lang="en-US" dirty="0"/>
              <a:t> in demo </a:t>
            </a:r>
          </a:p>
          <a:p>
            <a:pPr marL="228600" indent="-228600">
              <a:buAutoNum type="arabicPeriod"/>
            </a:pPr>
            <a:r>
              <a:rPr lang="en-US" dirty="0"/>
              <a:t>Go over Animal Tracker class</a:t>
            </a:r>
          </a:p>
        </p:txBody>
      </p:sp>
      <p:sp>
        <p:nvSpPr>
          <p:cNvPr id="4" name="Slide Number Placeholder 3"/>
          <p:cNvSpPr>
            <a:spLocks noGrp="1"/>
          </p:cNvSpPr>
          <p:nvPr>
            <p:ph type="sldNum" sz="quarter" idx="5"/>
          </p:nvPr>
        </p:nvSpPr>
        <p:spPr/>
        <p:txBody>
          <a:bodyPr/>
          <a:lstStyle/>
          <a:p>
            <a:fld id="{66E98586-3979-FC40-9D05-BB357DDCD062}" type="slidenum">
              <a:rPr lang="en-US" smtClean="0"/>
              <a:t>6</a:t>
            </a:fld>
            <a:endParaRPr lang="en-US"/>
          </a:p>
        </p:txBody>
      </p:sp>
    </p:spTree>
    <p:extLst>
      <p:ext uri="{BB962C8B-B14F-4D97-AF65-F5344CB8AC3E}">
        <p14:creationId xmlns:p14="http://schemas.microsoft.com/office/powerpoint/2010/main" val="9788502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Lists are next: as you saw in the code, we are referring to a list to keep track of files we’ve already sorted. List are ordered sequences of objects. In Python on the left, it’s pretty easy to create, add and remove. When we implement our own lists, we talk about linking. A link is how one object “knows” where it is in the list. A </a:t>
            </a:r>
            <a:r>
              <a:rPr lang="en-US" dirty="0" err="1"/>
              <a:t>signle</a:t>
            </a:r>
            <a:r>
              <a:rPr lang="en-US" dirty="0"/>
              <a:t> linked list means the object only knows what the object next is going to be, i.e. you can only go forward. A double linked list is where the item “knows” it’s previous and next neighbors. This means you can go backwards or forward. Finally, circular is a list where the next element of the last item is the first item in the list so you can just keep going around when you are looping through. </a:t>
            </a:r>
          </a:p>
        </p:txBody>
      </p:sp>
      <p:sp>
        <p:nvSpPr>
          <p:cNvPr id="4" name="Slide Number Placeholder 3"/>
          <p:cNvSpPr>
            <a:spLocks noGrp="1"/>
          </p:cNvSpPr>
          <p:nvPr>
            <p:ph type="sldNum" sz="quarter" idx="5"/>
          </p:nvPr>
        </p:nvSpPr>
        <p:spPr/>
        <p:txBody>
          <a:bodyPr/>
          <a:lstStyle/>
          <a:p>
            <a:fld id="{66E98586-3979-FC40-9D05-BB357DDCD062}" type="slidenum">
              <a:rPr lang="en-US" smtClean="0"/>
              <a:t>8</a:t>
            </a:fld>
            <a:endParaRPr lang="en-US"/>
          </a:p>
        </p:txBody>
      </p:sp>
    </p:spTree>
    <p:extLst>
      <p:ext uri="{BB962C8B-B14F-4D97-AF65-F5344CB8AC3E}">
        <p14:creationId xmlns:p14="http://schemas.microsoft.com/office/powerpoint/2010/main" val="28078510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draw this out. We have each object in the list stored in a node (you can call it element too). In my example, we have a double linked list and each node or element stores the data, it’s previous, and it’s next.</a:t>
            </a:r>
          </a:p>
        </p:txBody>
      </p:sp>
      <p:sp>
        <p:nvSpPr>
          <p:cNvPr id="4" name="Slide Number Placeholder 3"/>
          <p:cNvSpPr>
            <a:spLocks noGrp="1"/>
          </p:cNvSpPr>
          <p:nvPr>
            <p:ph type="sldNum" sz="quarter" idx="5"/>
          </p:nvPr>
        </p:nvSpPr>
        <p:spPr/>
        <p:txBody>
          <a:bodyPr/>
          <a:lstStyle/>
          <a:p>
            <a:fld id="{66E98586-3979-FC40-9D05-BB357DDCD062}" type="slidenum">
              <a:rPr lang="en-US" smtClean="0"/>
              <a:t>9</a:t>
            </a:fld>
            <a:endParaRPr lang="en-US"/>
          </a:p>
        </p:txBody>
      </p:sp>
    </p:spTree>
    <p:extLst>
      <p:ext uri="{BB962C8B-B14F-4D97-AF65-F5344CB8AC3E}">
        <p14:creationId xmlns:p14="http://schemas.microsoft.com/office/powerpoint/2010/main" val="27347868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get in code. Show insert in code. Draw out both.</a:t>
            </a:r>
          </a:p>
        </p:txBody>
      </p:sp>
      <p:sp>
        <p:nvSpPr>
          <p:cNvPr id="4" name="Slide Number Placeholder 3"/>
          <p:cNvSpPr>
            <a:spLocks noGrp="1"/>
          </p:cNvSpPr>
          <p:nvPr>
            <p:ph type="sldNum" sz="quarter" idx="5"/>
          </p:nvPr>
        </p:nvSpPr>
        <p:spPr/>
        <p:txBody>
          <a:bodyPr/>
          <a:lstStyle/>
          <a:p>
            <a:fld id="{66E98586-3979-FC40-9D05-BB357DDCD062}" type="slidenum">
              <a:rPr lang="en-US" smtClean="0"/>
              <a:t>10</a:t>
            </a:fld>
            <a:endParaRPr lang="en-US"/>
          </a:p>
        </p:txBody>
      </p:sp>
    </p:spTree>
    <p:extLst>
      <p:ext uri="{BB962C8B-B14F-4D97-AF65-F5344CB8AC3E}">
        <p14:creationId xmlns:p14="http://schemas.microsoft.com/office/powerpoint/2010/main" val="52782162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B61BEF0D-F0BB-DE4B-95CE-6DB70DBA9567}" type="datetimeFigureOut">
              <a:rPr lang="en-US" dirty="0"/>
              <a:pPr/>
              <a:t>6/22/19</a:t>
            </a:fld>
            <a:endParaRPr lang="en-US" dirty="0"/>
          </a:p>
        </p:txBody>
      </p:sp>
      <p:sp>
        <p:nvSpPr>
          <p:cNvPr id="5" name="Footer Placeholder 4"/>
          <p:cNvSpPr>
            <a:spLocks noGrp="1"/>
          </p:cNvSpPr>
          <p:nvPr>
            <p:ph type="ftr" sz="quarter" idx="11"/>
          </p:nvPr>
        </p:nvSpPr>
        <p:spPr>
          <a:xfrm>
            <a:off x="3962399" y="5870575"/>
            <a:ext cx="4893958" cy="377825"/>
          </a:xfrm>
        </p:spPr>
        <p:txBody>
          <a:bodyPr/>
          <a:lstStyle/>
          <a:p>
            <a:endParaRPr lang="en-US" dirty="0"/>
          </a:p>
        </p:txBody>
      </p:sp>
      <p:sp>
        <p:nvSpPr>
          <p:cNvPr id="6" name="Slide Number Placeholder 5"/>
          <p:cNvSpPr>
            <a:spLocks noGrp="1"/>
          </p:cNvSpPr>
          <p:nvPr>
            <p:ph type="sldNum" sz="quarter" idx="12"/>
          </p:nvPr>
        </p:nvSpPr>
        <p:spPr>
          <a:xfrm>
            <a:off x="10608958" y="5870575"/>
            <a:ext cx="551167" cy="377825"/>
          </a:xfrm>
        </p:spPr>
        <p:txBody>
          <a:bodyPr/>
          <a:lstStyle/>
          <a:p>
            <a:fld id="{D57F1E4F-1CFF-5643-939E-217C01CDF565}"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6/22/19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6/22/19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6/22/19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6/22/19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6/22/19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6/22/19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6/22/19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6/22/19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6/22/19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6/22/19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6/22/19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6/22/19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6/22/19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B61BEF0D-F0BB-DE4B-95CE-6DB70DBA9567}" type="datetimeFigureOut">
              <a:rPr lang="en-US" dirty="0"/>
              <a:pPr/>
              <a:t>6/22/19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6/22/19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6/22/19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6/22/19</a:t>
            </a:fld>
            <a:endParaRPr lang="en-US"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8" r:id="rId14"/>
    <p:sldLayoutId id="2147483667" r:id="rId15"/>
    <p:sldLayoutId id="2147483658" r:id="rId16"/>
    <p:sldLayoutId id="2147483659"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hyperlink" Target="https://www.ocearch.org/"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25.xml.rels><?xml version="1.0" encoding="UTF-8" standalone="yes"?>
<Relationships xmlns="http://schemas.openxmlformats.org/package/2006/relationships"><Relationship Id="rId2" Type="http://schemas.openxmlformats.org/officeDocument/2006/relationships/hyperlink" Target="https://github.com/albendz/sideProjects/tree/master/file_manager"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E4335B-4D15-464F-B7EE-BFD2CFB79194}"/>
              </a:ext>
            </a:extLst>
          </p:cNvPr>
          <p:cNvSpPr>
            <a:spLocks noGrp="1"/>
          </p:cNvSpPr>
          <p:nvPr>
            <p:ph type="ctrTitle"/>
          </p:nvPr>
        </p:nvSpPr>
        <p:spPr/>
        <p:txBody>
          <a:bodyPr/>
          <a:lstStyle/>
          <a:p>
            <a:r>
              <a:rPr lang="en-US" dirty="0"/>
              <a:t>Data Structures and Algorithms</a:t>
            </a:r>
          </a:p>
        </p:txBody>
      </p:sp>
      <p:sp>
        <p:nvSpPr>
          <p:cNvPr id="3" name="Subtitle 2">
            <a:extLst>
              <a:ext uri="{FF2B5EF4-FFF2-40B4-BE49-F238E27FC236}">
                <a16:creationId xmlns:a16="http://schemas.microsoft.com/office/drawing/2014/main" id="{7F94B9EB-4935-E24A-AA5E-80AE6B46976C}"/>
              </a:ext>
            </a:extLst>
          </p:cNvPr>
          <p:cNvSpPr>
            <a:spLocks noGrp="1"/>
          </p:cNvSpPr>
          <p:nvPr>
            <p:ph type="subTitle" idx="1"/>
          </p:nvPr>
        </p:nvSpPr>
        <p:spPr/>
        <p:txBody>
          <a:bodyPr/>
          <a:lstStyle/>
          <a:p>
            <a:r>
              <a:rPr lang="en-US" dirty="0"/>
              <a:t>Where are all the sharks?!</a:t>
            </a:r>
          </a:p>
        </p:txBody>
      </p:sp>
    </p:spTree>
    <p:extLst>
      <p:ext uri="{BB962C8B-B14F-4D97-AF65-F5344CB8AC3E}">
        <p14:creationId xmlns:p14="http://schemas.microsoft.com/office/powerpoint/2010/main" val="22614187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extLst/>
          </a:blip>
          <a:stretch/>
        </a:blipFill>
        <a:effectLst/>
      </p:bgPr>
    </p:bg>
    <p:spTree>
      <p:nvGrpSpPr>
        <p:cNvPr id="1" name=""/>
        <p:cNvGrpSpPr/>
        <p:nvPr/>
      </p:nvGrpSpPr>
      <p:grpSpPr>
        <a:xfrm>
          <a:off x="0" y="0"/>
          <a:ext cx="0" cy="0"/>
          <a:chOff x="0" y="0"/>
          <a:chExt cx="0" cy="0"/>
        </a:xfrm>
      </p:grpSpPr>
      <p:pic>
        <p:nvPicPr>
          <p:cNvPr id="5" name="Picture 4" descr="A screenshot of text&#10;&#10;Description automatically generated">
            <a:extLst>
              <a:ext uri="{FF2B5EF4-FFF2-40B4-BE49-F238E27FC236}">
                <a16:creationId xmlns:a16="http://schemas.microsoft.com/office/drawing/2014/main" id="{1AF9D96C-8AA5-3649-A841-22CCA3A84A85}"/>
              </a:ext>
            </a:extLst>
          </p:cNvPr>
          <p:cNvPicPr>
            <a:picLocks noChangeAspect="1"/>
          </p:cNvPicPr>
          <p:nvPr/>
        </p:nvPicPr>
        <p:blipFill rotWithShape="1">
          <a:blip r:embed="rId4"/>
          <a:srcRect b="5462"/>
          <a:stretch/>
        </p:blipFill>
        <p:spPr>
          <a:xfrm>
            <a:off x="20" y="10"/>
            <a:ext cx="12191980" cy="6857990"/>
          </a:xfrm>
          <a:prstGeom prst="rect">
            <a:avLst/>
          </a:prstGeom>
        </p:spPr>
      </p:pic>
    </p:spTree>
    <p:extLst>
      <p:ext uri="{BB962C8B-B14F-4D97-AF65-F5344CB8AC3E}">
        <p14:creationId xmlns:p14="http://schemas.microsoft.com/office/powerpoint/2010/main" val="30925474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extLst/>
          </a:blip>
          <a:stretch/>
        </a:blipFill>
        <a:effectLst/>
      </p:bgPr>
    </p:bg>
    <p:spTree>
      <p:nvGrpSpPr>
        <p:cNvPr id="1" name=""/>
        <p:cNvGrpSpPr/>
        <p:nvPr/>
      </p:nvGrpSpPr>
      <p:grpSpPr>
        <a:xfrm>
          <a:off x="0" y="0"/>
          <a:ext cx="0" cy="0"/>
          <a:chOff x="0" y="0"/>
          <a:chExt cx="0" cy="0"/>
        </a:xfrm>
      </p:grpSpPr>
      <p:pic>
        <p:nvPicPr>
          <p:cNvPr id="3" name="Picture 2" descr="A screenshot of text&#10;&#10;Description automatically generated">
            <a:extLst>
              <a:ext uri="{FF2B5EF4-FFF2-40B4-BE49-F238E27FC236}">
                <a16:creationId xmlns:a16="http://schemas.microsoft.com/office/drawing/2014/main" id="{FD36F1BE-614C-0B4B-B364-C525AB91A5BE}"/>
              </a:ext>
            </a:extLst>
          </p:cNvPr>
          <p:cNvPicPr>
            <a:picLocks noChangeAspect="1"/>
          </p:cNvPicPr>
          <p:nvPr/>
        </p:nvPicPr>
        <p:blipFill rotWithShape="1">
          <a:blip r:embed="rId4"/>
          <a:srcRect r="3112" b="1"/>
          <a:stretch/>
        </p:blipFill>
        <p:spPr>
          <a:xfrm>
            <a:off x="20" y="10"/>
            <a:ext cx="12191980" cy="6857990"/>
          </a:xfrm>
          <a:prstGeom prst="rect">
            <a:avLst/>
          </a:prstGeom>
        </p:spPr>
      </p:pic>
    </p:spTree>
    <p:extLst>
      <p:ext uri="{BB962C8B-B14F-4D97-AF65-F5344CB8AC3E}">
        <p14:creationId xmlns:p14="http://schemas.microsoft.com/office/powerpoint/2010/main" val="20720097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606E2-9B46-9546-9501-B5BB5355F8BE}"/>
              </a:ext>
            </a:extLst>
          </p:cNvPr>
          <p:cNvSpPr>
            <a:spLocks noGrp="1"/>
          </p:cNvSpPr>
          <p:nvPr>
            <p:ph type="title"/>
          </p:nvPr>
        </p:nvSpPr>
        <p:spPr>
          <a:xfrm>
            <a:off x="685801" y="609600"/>
            <a:ext cx="10131425" cy="1456267"/>
          </a:xfrm>
        </p:spPr>
        <p:txBody>
          <a:bodyPr/>
          <a:lstStyle/>
          <a:p>
            <a:r>
              <a:rPr lang="en-US" dirty="0"/>
              <a:t>Stacks and Queues</a:t>
            </a:r>
          </a:p>
        </p:txBody>
      </p:sp>
      <p:sp>
        <p:nvSpPr>
          <p:cNvPr id="3" name="Content Placeholder 2">
            <a:extLst>
              <a:ext uri="{FF2B5EF4-FFF2-40B4-BE49-F238E27FC236}">
                <a16:creationId xmlns:a16="http://schemas.microsoft.com/office/drawing/2014/main" id="{BE281946-2F10-FC44-B9C7-0D2C803F4410}"/>
              </a:ext>
            </a:extLst>
          </p:cNvPr>
          <p:cNvSpPr>
            <a:spLocks noGrp="1"/>
          </p:cNvSpPr>
          <p:nvPr>
            <p:ph idx="1"/>
          </p:nvPr>
        </p:nvSpPr>
        <p:spPr>
          <a:xfrm>
            <a:off x="341314" y="2032478"/>
            <a:ext cx="5410199" cy="4106333"/>
          </a:xfrm>
        </p:spPr>
        <p:txBody>
          <a:bodyPr/>
          <a:lstStyle/>
          <a:p>
            <a:r>
              <a:rPr lang="en-US" sz="1600" dirty="0"/>
              <a:t>Lists with specific add and remove rules</a:t>
            </a:r>
          </a:p>
          <a:p>
            <a:r>
              <a:rPr lang="en-US" sz="1600" dirty="0"/>
              <a:t>Operations: </a:t>
            </a:r>
          </a:p>
          <a:p>
            <a:pPr lvl="1"/>
            <a:r>
              <a:rPr lang="en-US" dirty="0"/>
              <a:t>push (add), </a:t>
            </a:r>
          </a:p>
          <a:p>
            <a:pPr lvl="1"/>
            <a:r>
              <a:rPr lang="en-US" dirty="0"/>
              <a:t>pop (remove), </a:t>
            </a:r>
          </a:p>
          <a:p>
            <a:pPr lvl="1"/>
            <a:r>
              <a:rPr lang="en-US" dirty="0"/>
              <a:t>peek (show the next value)</a:t>
            </a:r>
          </a:p>
          <a:p>
            <a:pPr marL="0" indent="0">
              <a:buNone/>
            </a:pPr>
            <a:r>
              <a:rPr lang="en-US" sz="1600" dirty="0"/>
              <a:t>(LIFO) Stack: push always adds at index 0 and pop always removes at index 0</a:t>
            </a:r>
          </a:p>
          <a:p>
            <a:pPr marL="0" indent="0">
              <a:buNone/>
            </a:pPr>
            <a:r>
              <a:rPr lang="en-US" sz="1600" dirty="0"/>
              <a:t>(FIFO) Queue: push always add to the end and pop always removes at index 0</a:t>
            </a:r>
          </a:p>
          <a:p>
            <a:endParaRPr lang="en-US" dirty="0"/>
          </a:p>
          <a:p>
            <a:pPr marL="0" indent="0">
              <a:buNone/>
            </a:pPr>
            <a:endParaRPr lang="en-US" dirty="0"/>
          </a:p>
        </p:txBody>
      </p:sp>
      <p:grpSp>
        <p:nvGrpSpPr>
          <p:cNvPr id="30" name="Group 29">
            <a:extLst>
              <a:ext uri="{FF2B5EF4-FFF2-40B4-BE49-F238E27FC236}">
                <a16:creationId xmlns:a16="http://schemas.microsoft.com/office/drawing/2014/main" id="{92B68848-1B0C-5747-A6F3-3FBDA5BA262C}"/>
              </a:ext>
            </a:extLst>
          </p:cNvPr>
          <p:cNvGrpSpPr/>
          <p:nvPr/>
        </p:nvGrpSpPr>
        <p:grpSpPr>
          <a:xfrm>
            <a:off x="8286785" y="718797"/>
            <a:ext cx="1125525" cy="1145489"/>
            <a:chOff x="8286785" y="718797"/>
            <a:chExt cx="1125525" cy="1145489"/>
          </a:xfrm>
        </p:grpSpPr>
        <p:grpSp>
          <p:nvGrpSpPr>
            <p:cNvPr id="10" name="Group 9">
              <a:extLst>
                <a:ext uri="{FF2B5EF4-FFF2-40B4-BE49-F238E27FC236}">
                  <a16:creationId xmlns:a16="http://schemas.microsoft.com/office/drawing/2014/main" id="{F9C9E511-E0D0-844F-AE75-CAAD165BB3AF}"/>
                </a:ext>
              </a:extLst>
            </p:cNvPr>
            <p:cNvGrpSpPr/>
            <p:nvPr/>
          </p:nvGrpSpPr>
          <p:grpSpPr>
            <a:xfrm>
              <a:off x="8639575" y="762000"/>
              <a:ext cx="772735" cy="1039970"/>
              <a:chOff x="6993226" y="2141112"/>
              <a:chExt cx="772735" cy="1039970"/>
            </a:xfrm>
          </p:grpSpPr>
          <p:sp>
            <p:nvSpPr>
              <p:cNvPr id="11" name="Rectangle 10">
                <a:extLst>
                  <a:ext uri="{FF2B5EF4-FFF2-40B4-BE49-F238E27FC236}">
                    <a16:creationId xmlns:a16="http://schemas.microsoft.com/office/drawing/2014/main" id="{E5FB52A3-8A24-654B-BB62-01E2997E0D74}"/>
                  </a:ext>
                </a:extLst>
              </p:cNvPr>
              <p:cNvSpPr/>
              <p:nvPr/>
            </p:nvSpPr>
            <p:spPr>
              <a:xfrm>
                <a:off x="6993228" y="2936383"/>
                <a:ext cx="772733" cy="244699"/>
              </a:xfrm>
              <a:prstGeom prst="rect">
                <a:avLst/>
              </a:prstGeom>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12" name="Rectangle 11">
                <a:extLst>
                  <a:ext uri="{FF2B5EF4-FFF2-40B4-BE49-F238E27FC236}">
                    <a16:creationId xmlns:a16="http://schemas.microsoft.com/office/drawing/2014/main" id="{6049E8B3-16C0-0A40-9E75-336C0C9E4D4E}"/>
                  </a:ext>
                </a:extLst>
              </p:cNvPr>
              <p:cNvSpPr/>
              <p:nvPr/>
            </p:nvSpPr>
            <p:spPr>
              <a:xfrm>
                <a:off x="6993227" y="2560749"/>
                <a:ext cx="772733" cy="244699"/>
              </a:xfrm>
              <a:prstGeom prst="rect">
                <a:avLst/>
              </a:prstGeom>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t>
                </a:r>
              </a:p>
            </p:txBody>
          </p:sp>
          <p:sp>
            <p:nvSpPr>
              <p:cNvPr id="13" name="Rectangle 12">
                <a:extLst>
                  <a:ext uri="{FF2B5EF4-FFF2-40B4-BE49-F238E27FC236}">
                    <a16:creationId xmlns:a16="http://schemas.microsoft.com/office/drawing/2014/main" id="{C9B7E25B-609B-0441-96A7-4B903531F30F}"/>
                  </a:ext>
                </a:extLst>
              </p:cNvPr>
              <p:cNvSpPr/>
              <p:nvPr/>
            </p:nvSpPr>
            <p:spPr>
              <a:xfrm>
                <a:off x="6993226" y="2141112"/>
                <a:ext cx="772733" cy="244699"/>
              </a:xfrm>
              <a:prstGeom prst="rect">
                <a:avLst/>
              </a:prstGeom>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t>
                </a:r>
              </a:p>
            </p:txBody>
          </p:sp>
        </p:grpSp>
        <p:sp>
          <p:nvSpPr>
            <p:cNvPr id="18" name="TextBox 17">
              <a:extLst>
                <a:ext uri="{FF2B5EF4-FFF2-40B4-BE49-F238E27FC236}">
                  <a16:creationId xmlns:a16="http://schemas.microsoft.com/office/drawing/2014/main" id="{1DE354F5-DE9B-4E46-B22C-FC39E509C1CD}"/>
                </a:ext>
              </a:extLst>
            </p:cNvPr>
            <p:cNvSpPr txBox="1"/>
            <p:nvPr/>
          </p:nvSpPr>
          <p:spPr>
            <a:xfrm>
              <a:off x="8286786" y="718797"/>
              <a:ext cx="180548" cy="369332"/>
            </a:xfrm>
            <a:prstGeom prst="rect">
              <a:avLst/>
            </a:prstGeom>
            <a:noFill/>
          </p:spPr>
          <p:txBody>
            <a:bodyPr wrap="square" rtlCol="0">
              <a:spAutoFit/>
            </a:bodyPr>
            <a:lstStyle/>
            <a:p>
              <a:r>
                <a:rPr lang="en-US" dirty="0"/>
                <a:t>2</a:t>
              </a:r>
            </a:p>
          </p:txBody>
        </p:sp>
        <p:sp>
          <p:nvSpPr>
            <p:cNvPr id="27" name="TextBox 26">
              <a:extLst>
                <a:ext uri="{FF2B5EF4-FFF2-40B4-BE49-F238E27FC236}">
                  <a16:creationId xmlns:a16="http://schemas.microsoft.com/office/drawing/2014/main" id="{EA9F033F-3EA1-294C-AFC2-5F5E3FA9C03B}"/>
                </a:ext>
              </a:extLst>
            </p:cNvPr>
            <p:cNvSpPr txBox="1"/>
            <p:nvPr/>
          </p:nvSpPr>
          <p:spPr>
            <a:xfrm>
              <a:off x="8286785" y="1119320"/>
              <a:ext cx="180548" cy="369332"/>
            </a:xfrm>
            <a:prstGeom prst="rect">
              <a:avLst/>
            </a:prstGeom>
            <a:noFill/>
          </p:spPr>
          <p:txBody>
            <a:bodyPr wrap="square" rtlCol="0">
              <a:spAutoFit/>
            </a:bodyPr>
            <a:lstStyle/>
            <a:p>
              <a:r>
                <a:rPr lang="en-US" dirty="0"/>
                <a:t>1</a:t>
              </a:r>
            </a:p>
          </p:txBody>
        </p:sp>
        <p:sp>
          <p:nvSpPr>
            <p:cNvPr id="29" name="TextBox 28">
              <a:extLst>
                <a:ext uri="{FF2B5EF4-FFF2-40B4-BE49-F238E27FC236}">
                  <a16:creationId xmlns:a16="http://schemas.microsoft.com/office/drawing/2014/main" id="{42EC8368-EEA6-8E45-B393-FB3E585A2489}"/>
                </a:ext>
              </a:extLst>
            </p:cNvPr>
            <p:cNvSpPr txBox="1"/>
            <p:nvPr/>
          </p:nvSpPr>
          <p:spPr>
            <a:xfrm>
              <a:off x="8286785" y="1494954"/>
              <a:ext cx="180548" cy="369332"/>
            </a:xfrm>
            <a:prstGeom prst="rect">
              <a:avLst/>
            </a:prstGeom>
            <a:noFill/>
          </p:spPr>
          <p:txBody>
            <a:bodyPr wrap="square" rtlCol="0">
              <a:spAutoFit/>
            </a:bodyPr>
            <a:lstStyle/>
            <a:p>
              <a:r>
                <a:rPr lang="en-US" dirty="0"/>
                <a:t>0</a:t>
              </a:r>
            </a:p>
          </p:txBody>
        </p:sp>
      </p:grpSp>
      <p:sp>
        <p:nvSpPr>
          <p:cNvPr id="63" name="Rectangle 62">
            <a:extLst>
              <a:ext uri="{FF2B5EF4-FFF2-40B4-BE49-F238E27FC236}">
                <a16:creationId xmlns:a16="http://schemas.microsoft.com/office/drawing/2014/main" id="{2F36D784-58A2-D04A-9FA7-7E0A03719A84}"/>
              </a:ext>
            </a:extLst>
          </p:cNvPr>
          <p:cNvSpPr/>
          <p:nvPr/>
        </p:nvSpPr>
        <p:spPr>
          <a:xfrm>
            <a:off x="6968906" y="282152"/>
            <a:ext cx="772733" cy="244699"/>
          </a:xfrm>
          <a:prstGeom prst="rect">
            <a:avLst/>
          </a:prstGeom>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
            </a:r>
          </a:p>
        </p:txBody>
      </p:sp>
      <p:grpSp>
        <p:nvGrpSpPr>
          <p:cNvPr id="67" name="Group 66">
            <a:extLst>
              <a:ext uri="{FF2B5EF4-FFF2-40B4-BE49-F238E27FC236}">
                <a16:creationId xmlns:a16="http://schemas.microsoft.com/office/drawing/2014/main" id="{6E7BDE9A-3463-3141-A83D-EA6FE52A1639}"/>
              </a:ext>
            </a:extLst>
          </p:cNvPr>
          <p:cNvGrpSpPr/>
          <p:nvPr/>
        </p:nvGrpSpPr>
        <p:grpSpPr>
          <a:xfrm>
            <a:off x="10023286" y="2480621"/>
            <a:ext cx="1141669" cy="1572620"/>
            <a:chOff x="10061923" y="2856255"/>
            <a:chExt cx="1141669" cy="1572620"/>
          </a:xfrm>
        </p:grpSpPr>
        <p:grpSp>
          <p:nvGrpSpPr>
            <p:cNvPr id="39" name="Group 38">
              <a:extLst>
                <a:ext uri="{FF2B5EF4-FFF2-40B4-BE49-F238E27FC236}">
                  <a16:creationId xmlns:a16="http://schemas.microsoft.com/office/drawing/2014/main" id="{4F4E3281-AC29-C340-A1D0-46567E5BDE28}"/>
                </a:ext>
              </a:extLst>
            </p:cNvPr>
            <p:cNvGrpSpPr/>
            <p:nvPr/>
          </p:nvGrpSpPr>
          <p:grpSpPr>
            <a:xfrm>
              <a:off x="10061923" y="2856255"/>
              <a:ext cx="1125525" cy="1145489"/>
              <a:chOff x="8286785" y="718797"/>
              <a:chExt cx="1125525" cy="1145489"/>
            </a:xfrm>
          </p:grpSpPr>
          <p:grpSp>
            <p:nvGrpSpPr>
              <p:cNvPr id="40" name="Group 39">
                <a:extLst>
                  <a:ext uri="{FF2B5EF4-FFF2-40B4-BE49-F238E27FC236}">
                    <a16:creationId xmlns:a16="http://schemas.microsoft.com/office/drawing/2014/main" id="{7C960376-A9B0-8645-B24C-177B9772D354}"/>
                  </a:ext>
                </a:extLst>
              </p:cNvPr>
              <p:cNvGrpSpPr/>
              <p:nvPr/>
            </p:nvGrpSpPr>
            <p:grpSpPr>
              <a:xfrm>
                <a:off x="8639575" y="762000"/>
                <a:ext cx="772735" cy="1039970"/>
                <a:chOff x="6993226" y="2141112"/>
                <a:chExt cx="772735" cy="1039970"/>
              </a:xfrm>
            </p:grpSpPr>
            <p:sp>
              <p:nvSpPr>
                <p:cNvPr id="44" name="Rectangle 43">
                  <a:extLst>
                    <a:ext uri="{FF2B5EF4-FFF2-40B4-BE49-F238E27FC236}">
                      <a16:creationId xmlns:a16="http://schemas.microsoft.com/office/drawing/2014/main" id="{052E09BD-123F-074A-B019-750ADA81E1AF}"/>
                    </a:ext>
                  </a:extLst>
                </p:cNvPr>
                <p:cNvSpPr/>
                <p:nvPr/>
              </p:nvSpPr>
              <p:spPr>
                <a:xfrm>
                  <a:off x="6993228" y="2936383"/>
                  <a:ext cx="772733" cy="244699"/>
                </a:xfrm>
                <a:prstGeom prst="rect">
                  <a:avLst/>
                </a:prstGeom>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t>
                  </a:r>
                </a:p>
              </p:txBody>
            </p:sp>
            <p:sp>
              <p:nvSpPr>
                <p:cNvPr id="45" name="Rectangle 44">
                  <a:extLst>
                    <a:ext uri="{FF2B5EF4-FFF2-40B4-BE49-F238E27FC236}">
                      <a16:creationId xmlns:a16="http://schemas.microsoft.com/office/drawing/2014/main" id="{7B6FF00C-85F9-1A4C-A138-41A66F504DE5}"/>
                    </a:ext>
                  </a:extLst>
                </p:cNvPr>
                <p:cNvSpPr/>
                <p:nvPr/>
              </p:nvSpPr>
              <p:spPr>
                <a:xfrm>
                  <a:off x="6993227" y="2560749"/>
                  <a:ext cx="772733" cy="244699"/>
                </a:xfrm>
                <a:prstGeom prst="rect">
                  <a:avLst/>
                </a:prstGeom>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t>
                  </a:r>
                </a:p>
              </p:txBody>
            </p:sp>
            <p:sp>
              <p:nvSpPr>
                <p:cNvPr id="46" name="Rectangle 45">
                  <a:extLst>
                    <a:ext uri="{FF2B5EF4-FFF2-40B4-BE49-F238E27FC236}">
                      <a16:creationId xmlns:a16="http://schemas.microsoft.com/office/drawing/2014/main" id="{F3FF16BC-DF49-AA4F-85FB-4686F6D98C61}"/>
                    </a:ext>
                  </a:extLst>
                </p:cNvPr>
                <p:cNvSpPr/>
                <p:nvPr/>
              </p:nvSpPr>
              <p:spPr>
                <a:xfrm>
                  <a:off x="6993226" y="2141112"/>
                  <a:ext cx="772733" cy="244699"/>
                </a:xfrm>
                <a:prstGeom prst="rect">
                  <a:avLst/>
                </a:prstGeom>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
                  </a:r>
                </a:p>
              </p:txBody>
            </p:sp>
          </p:grpSp>
          <p:sp>
            <p:nvSpPr>
              <p:cNvPr id="41" name="TextBox 40">
                <a:extLst>
                  <a:ext uri="{FF2B5EF4-FFF2-40B4-BE49-F238E27FC236}">
                    <a16:creationId xmlns:a16="http://schemas.microsoft.com/office/drawing/2014/main" id="{47A18251-E038-B948-8762-BB2DFE1A3F3C}"/>
                  </a:ext>
                </a:extLst>
              </p:cNvPr>
              <p:cNvSpPr txBox="1"/>
              <p:nvPr/>
            </p:nvSpPr>
            <p:spPr>
              <a:xfrm>
                <a:off x="8286786" y="718797"/>
                <a:ext cx="180548" cy="369332"/>
              </a:xfrm>
              <a:prstGeom prst="rect">
                <a:avLst/>
              </a:prstGeom>
              <a:noFill/>
            </p:spPr>
            <p:txBody>
              <a:bodyPr wrap="square" rtlCol="0">
                <a:spAutoFit/>
              </a:bodyPr>
              <a:lstStyle/>
              <a:p>
                <a:r>
                  <a:rPr lang="en-US" dirty="0"/>
                  <a:t>3</a:t>
                </a:r>
              </a:p>
            </p:txBody>
          </p:sp>
          <p:sp>
            <p:nvSpPr>
              <p:cNvPr id="42" name="TextBox 41">
                <a:extLst>
                  <a:ext uri="{FF2B5EF4-FFF2-40B4-BE49-F238E27FC236}">
                    <a16:creationId xmlns:a16="http://schemas.microsoft.com/office/drawing/2014/main" id="{60540749-8B60-2A47-B058-F5FE242E4F29}"/>
                  </a:ext>
                </a:extLst>
              </p:cNvPr>
              <p:cNvSpPr txBox="1"/>
              <p:nvPr/>
            </p:nvSpPr>
            <p:spPr>
              <a:xfrm>
                <a:off x="8286785" y="1119320"/>
                <a:ext cx="180548" cy="369332"/>
              </a:xfrm>
              <a:prstGeom prst="rect">
                <a:avLst/>
              </a:prstGeom>
              <a:noFill/>
            </p:spPr>
            <p:txBody>
              <a:bodyPr wrap="square" rtlCol="0">
                <a:spAutoFit/>
              </a:bodyPr>
              <a:lstStyle/>
              <a:p>
                <a:r>
                  <a:rPr lang="en-US" dirty="0"/>
                  <a:t>2</a:t>
                </a:r>
              </a:p>
            </p:txBody>
          </p:sp>
          <p:sp>
            <p:nvSpPr>
              <p:cNvPr id="43" name="TextBox 42">
                <a:extLst>
                  <a:ext uri="{FF2B5EF4-FFF2-40B4-BE49-F238E27FC236}">
                    <a16:creationId xmlns:a16="http://schemas.microsoft.com/office/drawing/2014/main" id="{9732502A-8FF7-2645-900F-62C73F00EE8A}"/>
                  </a:ext>
                </a:extLst>
              </p:cNvPr>
              <p:cNvSpPr txBox="1"/>
              <p:nvPr/>
            </p:nvSpPr>
            <p:spPr>
              <a:xfrm>
                <a:off x="8286785" y="1494954"/>
                <a:ext cx="180548" cy="369332"/>
              </a:xfrm>
              <a:prstGeom prst="rect">
                <a:avLst/>
              </a:prstGeom>
              <a:noFill/>
            </p:spPr>
            <p:txBody>
              <a:bodyPr wrap="square" rtlCol="0">
                <a:spAutoFit/>
              </a:bodyPr>
              <a:lstStyle/>
              <a:p>
                <a:r>
                  <a:rPr lang="en-US" dirty="0"/>
                  <a:t>1</a:t>
                </a:r>
              </a:p>
            </p:txBody>
          </p:sp>
        </p:grpSp>
        <p:sp>
          <p:nvSpPr>
            <p:cNvPr id="65" name="Rectangle 64">
              <a:extLst>
                <a:ext uri="{FF2B5EF4-FFF2-40B4-BE49-F238E27FC236}">
                  <a16:creationId xmlns:a16="http://schemas.microsoft.com/office/drawing/2014/main" id="{5DB5F6FE-FB2C-DF4E-B576-A1BA1236325F}"/>
                </a:ext>
              </a:extLst>
            </p:cNvPr>
            <p:cNvSpPr/>
            <p:nvPr/>
          </p:nvSpPr>
          <p:spPr>
            <a:xfrm>
              <a:off x="10430859" y="4090823"/>
              <a:ext cx="772733" cy="244699"/>
            </a:xfrm>
            <a:prstGeom prst="rect">
              <a:avLst/>
            </a:prstGeom>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66" name="TextBox 65">
              <a:extLst>
                <a:ext uri="{FF2B5EF4-FFF2-40B4-BE49-F238E27FC236}">
                  <a16:creationId xmlns:a16="http://schemas.microsoft.com/office/drawing/2014/main" id="{24D1777E-E552-4B49-A6EB-C87C0CC737FE}"/>
                </a:ext>
              </a:extLst>
            </p:cNvPr>
            <p:cNvSpPr txBox="1"/>
            <p:nvPr/>
          </p:nvSpPr>
          <p:spPr>
            <a:xfrm>
              <a:off x="10061923" y="4059543"/>
              <a:ext cx="180548" cy="369332"/>
            </a:xfrm>
            <a:prstGeom prst="rect">
              <a:avLst/>
            </a:prstGeom>
            <a:noFill/>
          </p:spPr>
          <p:txBody>
            <a:bodyPr wrap="square" rtlCol="0">
              <a:spAutoFit/>
            </a:bodyPr>
            <a:lstStyle/>
            <a:p>
              <a:r>
                <a:rPr lang="en-US" dirty="0"/>
                <a:t>0</a:t>
              </a:r>
            </a:p>
          </p:txBody>
        </p:sp>
      </p:grpSp>
      <p:grpSp>
        <p:nvGrpSpPr>
          <p:cNvPr id="69" name="Group 68">
            <a:extLst>
              <a:ext uri="{FF2B5EF4-FFF2-40B4-BE49-F238E27FC236}">
                <a16:creationId xmlns:a16="http://schemas.microsoft.com/office/drawing/2014/main" id="{74B24EFE-5A3D-C848-8B3E-4E375561089A}"/>
              </a:ext>
            </a:extLst>
          </p:cNvPr>
          <p:cNvGrpSpPr/>
          <p:nvPr/>
        </p:nvGrpSpPr>
        <p:grpSpPr>
          <a:xfrm>
            <a:off x="6591311" y="2480621"/>
            <a:ext cx="1130296" cy="1521123"/>
            <a:chOff x="6591311" y="2480621"/>
            <a:chExt cx="1130296" cy="1521123"/>
          </a:xfrm>
        </p:grpSpPr>
        <p:grpSp>
          <p:nvGrpSpPr>
            <p:cNvPr id="31" name="Group 30">
              <a:extLst>
                <a:ext uri="{FF2B5EF4-FFF2-40B4-BE49-F238E27FC236}">
                  <a16:creationId xmlns:a16="http://schemas.microsoft.com/office/drawing/2014/main" id="{F1C4C586-8610-EC4F-AFFE-243FDEA967BE}"/>
                </a:ext>
              </a:extLst>
            </p:cNvPr>
            <p:cNvGrpSpPr/>
            <p:nvPr/>
          </p:nvGrpSpPr>
          <p:grpSpPr>
            <a:xfrm>
              <a:off x="6596082" y="2856255"/>
              <a:ext cx="1125525" cy="1145489"/>
              <a:chOff x="8286785" y="718797"/>
              <a:chExt cx="1125525" cy="1145489"/>
            </a:xfrm>
          </p:grpSpPr>
          <p:grpSp>
            <p:nvGrpSpPr>
              <p:cNvPr id="32" name="Group 31">
                <a:extLst>
                  <a:ext uri="{FF2B5EF4-FFF2-40B4-BE49-F238E27FC236}">
                    <a16:creationId xmlns:a16="http://schemas.microsoft.com/office/drawing/2014/main" id="{7261028A-AF7B-9B4E-894B-5A947C160DC8}"/>
                  </a:ext>
                </a:extLst>
              </p:cNvPr>
              <p:cNvGrpSpPr/>
              <p:nvPr/>
            </p:nvGrpSpPr>
            <p:grpSpPr>
              <a:xfrm>
                <a:off x="8639575" y="762000"/>
                <a:ext cx="772735" cy="1039970"/>
                <a:chOff x="6993226" y="2141112"/>
                <a:chExt cx="772735" cy="1039970"/>
              </a:xfrm>
            </p:grpSpPr>
            <p:sp>
              <p:nvSpPr>
                <p:cNvPr id="36" name="Rectangle 35">
                  <a:extLst>
                    <a:ext uri="{FF2B5EF4-FFF2-40B4-BE49-F238E27FC236}">
                      <a16:creationId xmlns:a16="http://schemas.microsoft.com/office/drawing/2014/main" id="{AAD2D334-AB5E-2B4C-932C-991D41FE2F5D}"/>
                    </a:ext>
                  </a:extLst>
                </p:cNvPr>
                <p:cNvSpPr/>
                <p:nvPr/>
              </p:nvSpPr>
              <p:spPr>
                <a:xfrm>
                  <a:off x="6993228" y="2936383"/>
                  <a:ext cx="772733" cy="244699"/>
                </a:xfrm>
                <a:prstGeom prst="rect">
                  <a:avLst/>
                </a:prstGeom>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37" name="Rectangle 36">
                  <a:extLst>
                    <a:ext uri="{FF2B5EF4-FFF2-40B4-BE49-F238E27FC236}">
                      <a16:creationId xmlns:a16="http://schemas.microsoft.com/office/drawing/2014/main" id="{B12E177F-7EDD-204C-90CF-B7A3D9F6FE9D}"/>
                    </a:ext>
                  </a:extLst>
                </p:cNvPr>
                <p:cNvSpPr/>
                <p:nvPr/>
              </p:nvSpPr>
              <p:spPr>
                <a:xfrm>
                  <a:off x="6993227" y="2560749"/>
                  <a:ext cx="772733" cy="244699"/>
                </a:xfrm>
                <a:prstGeom prst="rect">
                  <a:avLst/>
                </a:prstGeom>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t>
                  </a:r>
                </a:p>
              </p:txBody>
            </p:sp>
            <p:sp>
              <p:nvSpPr>
                <p:cNvPr id="38" name="Rectangle 37">
                  <a:extLst>
                    <a:ext uri="{FF2B5EF4-FFF2-40B4-BE49-F238E27FC236}">
                      <a16:creationId xmlns:a16="http://schemas.microsoft.com/office/drawing/2014/main" id="{9933A259-17E7-FA48-8486-2B77707B9E17}"/>
                    </a:ext>
                  </a:extLst>
                </p:cNvPr>
                <p:cNvSpPr/>
                <p:nvPr/>
              </p:nvSpPr>
              <p:spPr>
                <a:xfrm>
                  <a:off x="6993226" y="2141112"/>
                  <a:ext cx="772733" cy="244699"/>
                </a:xfrm>
                <a:prstGeom prst="rect">
                  <a:avLst/>
                </a:prstGeom>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t>
                  </a:r>
                </a:p>
              </p:txBody>
            </p:sp>
          </p:grpSp>
          <p:sp>
            <p:nvSpPr>
              <p:cNvPr id="33" name="TextBox 32">
                <a:extLst>
                  <a:ext uri="{FF2B5EF4-FFF2-40B4-BE49-F238E27FC236}">
                    <a16:creationId xmlns:a16="http://schemas.microsoft.com/office/drawing/2014/main" id="{68EE2BA0-7EFB-AF4F-9864-F43D0FB8A6D2}"/>
                  </a:ext>
                </a:extLst>
              </p:cNvPr>
              <p:cNvSpPr txBox="1"/>
              <p:nvPr/>
            </p:nvSpPr>
            <p:spPr>
              <a:xfrm>
                <a:off x="8286786" y="718797"/>
                <a:ext cx="180548" cy="369332"/>
              </a:xfrm>
              <a:prstGeom prst="rect">
                <a:avLst/>
              </a:prstGeom>
              <a:noFill/>
            </p:spPr>
            <p:txBody>
              <a:bodyPr wrap="square" rtlCol="0">
                <a:spAutoFit/>
              </a:bodyPr>
              <a:lstStyle/>
              <a:p>
                <a:r>
                  <a:rPr lang="en-US" dirty="0"/>
                  <a:t>2</a:t>
                </a:r>
              </a:p>
            </p:txBody>
          </p:sp>
          <p:sp>
            <p:nvSpPr>
              <p:cNvPr id="34" name="TextBox 33">
                <a:extLst>
                  <a:ext uri="{FF2B5EF4-FFF2-40B4-BE49-F238E27FC236}">
                    <a16:creationId xmlns:a16="http://schemas.microsoft.com/office/drawing/2014/main" id="{5787DA42-5F4A-EF47-B945-32BA1CAA3C9A}"/>
                  </a:ext>
                </a:extLst>
              </p:cNvPr>
              <p:cNvSpPr txBox="1"/>
              <p:nvPr/>
            </p:nvSpPr>
            <p:spPr>
              <a:xfrm>
                <a:off x="8286785" y="1119320"/>
                <a:ext cx="180548" cy="369332"/>
              </a:xfrm>
              <a:prstGeom prst="rect">
                <a:avLst/>
              </a:prstGeom>
              <a:noFill/>
            </p:spPr>
            <p:txBody>
              <a:bodyPr wrap="square" rtlCol="0">
                <a:spAutoFit/>
              </a:bodyPr>
              <a:lstStyle/>
              <a:p>
                <a:r>
                  <a:rPr lang="en-US" dirty="0"/>
                  <a:t>1</a:t>
                </a:r>
              </a:p>
            </p:txBody>
          </p:sp>
          <p:sp>
            <p:nvSpPr>
              <p:cNvPr id="35" name="TextBox 34">
                <a:extLst>
                  <a:ext uri="{FF2B5EF4-FFF2-40B4-BE49-F238E27FC236}">
                    <a16:creationId xmlns:a16="http://schemas.microsoft.com/office/drawing/2014/main" id="{9BD1D21F-DD3D-D24D-A145-71E8C33ED4AB}"/>
                  </a:ext>
                </a:extLst>
              </p:cNvPr>
              <p:cNvSpPr txBox="1"/>
              <p:nvPr/>
            </p:nvSpPr>
            <p:spPr>
              <a:xfrm>
                <a:off x="8286785" y="1494954"/>
                <a:ext cx="180548" cy="369332"/>
              </a:xfrm>
              <a:prstGeom prst="rect">
                <a:avLst/>
              </a:prstGeom>
              <a:noFill/>
            </p:spPr>
            <p:txBody>
              <a:bodyPr wrap="square" rtlCol="0">
                <a:spAutoFit/>
              </a:bodyPr>
              <a:lstStyle/>
              <a:p>
                <a:r>
                  <a:rPr lang="en-US" dirty="0"/>
                  <a:t>0</a:t>
                </a:r>
              </a:p>
            </p:txBody>
          </p:sp>
        </p:grpSp>
        <p:sp>
          <p:nvSpPr>
            <p:cNvPr id="64" name="Rectangle 63">
              <a:extLst>
                <a:ext uri="{FF2B5EF4-FFF2-40B4-BE49-F238E27FC236}">
                  <a16:creationId xmlns:a16="http://schemas.microsoft.com/office/drawing/2014/main" id="{B231180A-D42D-3A42-A8BD-5B7F53AB33AF}"/>
                </a:ext>
              </a:extLst>
            </p:cNvPr>
            <p:cNvSpPr/>
            <p:nvPr/>
          </p:nvSpPr>
          <p:spPr>
            <a:xfrm>
              <a:off x="6948872" y="2513249"/>
              <a:ext cx="772733" cy="244699"/>
            </a:xfrm>
            <a:prstGeom prst="rect">
              <a:avLst/>
            </a:prstGeom>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
              </a:r>
            </a:p>
          </p:txBody>
        </p:sp>
        <p:sp>
          <p:nvSpPr>
            <p:cNvPr id="68" name="TextBox 67">
              <a:extLst>
                <a:ext uri="{FF2B5EF4-FFF2-40B4-BE49-F238E27FC236}">
                  <a16:creationId xmlns:a16="http://schemas.microsoft.com/office/drawing/2014/main" id="{7F615B2F-10F2-A64E-AFC2-06A37501F464}"/>
                </a:ext>
              </a:extLst>
            </p:cNvPr>
            <p:cNvSpPr txBox="1"/>
            <p:nvPr/>
          </p:nvSpPr>
          <p:spPr>
            <a:xfrm>
              <a:off x="6591311" y="2480621"/>
              <a:ext cx="180548" cy="369332"/>
            </a:xfrm>
            <a:prstGeom prst="rect">
              <a:avLst/>
            </a:prstGeom>
            <a:noFill/>
          </p:spPr>
          <p:txBody>
            <a:bodyPr wrap="square" rtlCol="0">
              <a:spAutoFit/>
            </a:bodyPr>
            <a:lstStyle/>
            <a:p>
              <a:r>
                <a:rPr lang="en-US" dirty="0"/>
                <a:t>3</a:t>
              </a:r>
            </a:p>
          </p:txBody>
        </p:sp>
      </p:grpSp>
      <p:grpSp>
        <p:nvGrpSpPr>
          <p:cNvPr id="70" name="Group 69">
            <a:extLst>
              <a:ext uri="{FF2B5EF4-FFF2-40B4-BE49-F238E27FC236}">
                <a16:creationId xmlns:a16="http://schemas.microsoft.com/office/drawing/2014/main" id="{89851B3C-CF6F-A04B-B2A5-DA27E73EF6D7}"/>
              </a:ext>
            </a:extLst>
          </p:cNvPr>
          <p:cNvGrpSpPr/>
          <p:nvPr/>
        </p:nvGrpSpPr>
        <p:grpSpPr>
          <a:xfrm>
            <a:off x="6596080" y="4579856"/>
            <a:ext cx="1125525" cy="1145489"/>
            <a:chOff x="8286785" y="718797"/>
            <a:chExt cx="1125525" cy="1145489"/>
          </a:xfrm>
        </p:grpSpPr>
        <p:grpSp>
          <p:nvGrpSpPr>
            <p:cNvPr id="71" name="Group 70">
              <a:extLst>
                <a:ext uri="{FF2B5EF4-FFF2-40B4-BE49-F238E27FC236}">
                  <a16:creationId xmlns:a16="http://schemas.microsoft.com/office/drawing/2014/main" id="{19240730-34A4-2E45-B3B0-3B5456DCA490}"/>
                </a:ext>
              </a:extLst>
            </p:cNvPr>
            <p:cNvGrpSpPr/>
            <p:nvPr/>
          </p:nvGrpSpPr>
          <p:grpSpPr>
            <a:xfrm>
              <a:off x="8639575" y="762000"/>
              <a:ext cx="772735" cy="1039970"/>
              <a:chOff x="6993226" y="2141112"/>
              <a:chExt cx="772735" cy="1039970"/>
            </a:xfrm>
          </p:grpSpPr>
          <p:sp>
            <p:nvSpPr>
              <p:cNvPr id="75" name="Rectangle 74">
                <a:extLst>
                  <a:ext uri="{FF2B5EF4-FFF2-40B4-BE49-F238E27FC236}">
                    <a16:creationId xmlns:a16="http://schemas.microsoft.com/office/drawing/2014/main" id="{35E4B2CD-4987-444C-A452-95E329AC32D7}"/>
                  </a:ext>
                </a:extLst>
              </p:cNvPr>
              <p:cNvSpPr/>
              <p:nvPr/>
            </p:nvSpPr>
            <p:spPr>
              <a:xfrm>
                <a:off x="6993228" y="2936383"/>
                <a:ext cx="772733" cy="244699"/>
              </a:xfrm>
              <a:prstGeom prst="rect">
                <a:avLst/>
              </a:prstGeom>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t>
                </a:r>
              </a:p>
            </p:txBody>
          </p:sp>
          <p:sp>
            <p:nvSpPr>
              <p:cNvPr id="76" name="Rectangle 75">
                <a:extLst>
                  <a:ext uri="{FF2B5EF4-FFF2-40B4-BE49-F238E27FC236}">
                    <a16:creationId xmlns:a16="http://schemas.microsoft.com/office/drawing/2014/main" id="{B413524D-C5E8-1541-A55C-77B787B1EF4E}"/>
                  </a:ext>
                </a:extLst>
              </p:cNvPr>
              <p:cNvSpPr/>
              <p:nvPr/>
            </p:nvSpPr>
            <p:spPr>
              <a:xfrm>
                <a:off x="6993227" y="2560749"/>
                <a:ext cx="772733" cy="244699"/>
              </a:xfrm>
              <a:prstGeom prst="rect">
                <a:avLst/>
              </a:prstGeom>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t>
                </a:r>
              </a:p>
            </p:txBody>
          </p:sp>
          <p:sp>
            <p:nvSpPr>
              <p:cNvPr id="77" name="Rectangle 76">
                <a:extLst>
                  <a:ext uri="{FF2B5EF4-FFF2-40B4-BE49-F238E27FC236}">
                    <a16:creationId xmlns:a16="http://schemas.microsoft.com/office/drawing/2014/main" id="{A98B52BA-15B7-DE4C-A46C-FCB237E6CF23}"/>
                  </a:ext>
                </a:extLst>
              </p:cNvPr>
              <p:cNvSpPr/>
              <p:nvPr/>
            </p:nvSpPr>
            <p:spPr>
              <a:xfrm>
                <a:off x="6993226" y="2141112"/>
                <a:ext cx="772733" cy="244699"/>
              </a:xfrm>
              <a:prstGeom prst="rect">
                <a:avLst/>
              </a:prstGeom>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
                </a:r>
              </a:p>
            </p:txBody>
          </p:sp>
        </p:grpSp>
        <p:sp>
          <p:nvSpPr>
            <p:cNvPr id="72" name="TextBox 71">
              <a:extLst>
                <a:ext uri="{FF2B5EF4-FFF2-40B4-BE49-F238E27FC236}">
                  <a16:creationId xmlns:a16="http://schemas.microsoft.com/office/drawing/2014/main" id="{D55C1962-B59E-954C-AD95-266CBAED83DA}"/>
                </a:ext>
              </a:extLst>
            </p:cNvPr>
            <p:cNvSpPr txBox="1"/>
            <p:nvPr/>
          </p:nvSpPr>
          <p:spPr>
            <a:xfrm>
              <a:off x="8286786" y="718797"/>
              <a:ext cx="180548" cy="369332"/>
            </a:xfrm>
            <a:prstGeom prst="rect">
              <a:avLst/>
            </a:prstGeom>
            <a:noFill/>
          </p:spPr>
          <p:txBody>
            <a:bodyPr wrap="square" rtlCol="0">
              <a:spAutoFit/>
            </a:bodyPr>
            <a:lstStyle/>
            <a:p>
              <a:r>
                <a:rPr lang="en-US" dirty="0"/>
                <a:t>2</a:t>
              </a:r>
            </a:p>
          </p:txBody>
        </p:sp>
        <p:sp>
          <p:nvSpPr>
            <p:cNvPr id="73" name="TextBox 72">
              <a:extLst>
                <a:ext uri="{FF2B5EF4-FFF2-40B4-BE49-F238E27FC236}">
                  <a16:creationId xmlns:a16="http://schemas.microsoft.com/office/drawing/2014/main" id="{E81543A0-A87E-C84C-9768-B7910EA84618}"/>
                </a:ext>
              </a:extLst>
            </p:cNvPr>
            <p:cNvSpPr txBox="1"/>
            <p:nvPr/>
          </p:nvSpPr>
          <p:spPr>
            <a:xfrm>
              <a:off x="8286785" y="1119320"/>
              <a:ext cx="180548" cy="369332"/>
            </a:xfrm>
            <a:prstGeom prst="rect">
              <a:avLst/>
            </a:prstGeom>
            <a:noFill/>
          </p:spPr>
          <p:txBody>
            <a:bodyPr wrap="square" rtlCol="0">
              <a:spAutoFit/>
            </a:bodyPr>
            <a:lstStyle/>
            <a:p>
              <a:r>
                <a:rPr lang="en-US" dirty="0"/>
                <a:t>1</a:t>
              </a:r>
            </a:p>
          </p:txBody>
        </p:sp>
        <p:sp>
          <p:nvSpPr>
            <p:cNvPr id="74" name="TextBox 73">
              <a:extLst>
                <a:ext uri="{FF2B5EF4-FFF2-40B4-BE49-F238E27FC236}">
                  <a16:creationId xmlns:a16="http://schemas.microsoft.com/office/drawing/2014/main" id="{86821BA9-1ADC-0749-A049-217B9B253304}"/>
                </a:ext>
              </a:extLst>
            </p:cNvPr>
            <p:cNvSpPr txBox="1"/>
            <p:nvPr/>
          </p:nvSpPr>
          <p:spPr>
            <a:xfrm>
              <a:off x="8286785" y="1494954"/>
              <a:ext cx="180548" cy="369332"/>
            </a:xfrm>
            <a:prstGeom prst="rect">
              <a:avLst/>
            </a:prstGeom>
            <a:noFill/>
          </p:spPr>
          <p:txBody>
            <a:bodyPr wrap="square" rtlCol="0">
              <a:spAutoFit/>
            </a:bodyPr>
            <a:lstStyle/>
            <a:p>
              <a:r>
                <a:rPr lang="en-US" dirty="0"/>
                <a:t>0</a:t>
              </a:r>
            </a:p>
          </p:txBody>
        </p:sp>
      </p:grpSp>
      <p:grpSp>
        <p:nvGrpSpPr>
          <p:cNvPr id="78" name="Group 77">
            <a:extLst>
              <a:ext uri="{FF2B5EF4-FFF2-40B4-BE49-F238E27FC236}">
                <a16:creationId xmlns:a16="http://schemas.microsoft.com/office/drawing/2014/main" id="{725EEC96-61F7-5C4C-B791-5B7C016E14BE}"/>
              </a:ext>
            </a:extLst>
          </p:cNvPr>
          <p:cNvGrpSpPr/>
          <p:nvPr/>
        </p:nvGrpSpPr>
        <p:grpSpPr>
          <a:xfrm>
            <a:off x="10048954" y="4579856"/>
            <a:ext cx="1125525" cy="1145489"/>
            <a:chOff x="8286785" y="718797"/>
            <a:chExt cx="1125525" cy="1145489"/>
          </a:xfrm>
        </p:grpSpPr>
        <p:grpSp>
          <p:nvGrpSpPr>
            <p:cNvPr id="79" name="Group 78">
              <a:extLst>
                <a:ext uri="{FF2B5EF4-FFF2-40B4-BE49-F238E27FC236}">
                  <a16:creationId xmlns:a16="http://schemas.microsoft.com/office/drawing/2014/main" id="{5373C095-6AEB-134F-9D11-872FDB52EBDD}"/>
                </a:ext>
              </a:extLst>
            </p:cNvPr>
            <p:cNvGrpSpPr/>
            <p:nvPr/>
          </p:nvGrpSpPr>
          <p:grpSpPr>
            <a:xfrm>
              <a:off x="8639575" y="762000"/>
              <a:ext cx="772735" cy="1039970"/>
              <a:chOff x="6993226" y="2141112"/>
              <a:chExt cx="772735" cy="1039970"/>
            </a:xfrm>
          </p:grpSpPr>
          <p:sp>
            <p:nvSpPr>
              <p:cNvPr id="83" name="Rectangle 82">
                <a:extLst>
                  <a:ext uri="{FF2B5EF4-FFF2-40B4-BE49-F238E27FC236}">
                    <a16:creationId xmlns:a16="http://schemas.microsoft.com/office/drawing/2014/main" id="{9A5433A2-6760-5E47-80C2-E4176BF01D21}"/>
                  </a:ext>
                </a:extLst>
              </p:cNvPr>
              <p:cNvSpPr/>
              <p:nvPr/>
            </p:nvSpPr>
            <p:spPr>
              <a:xfrm>
                <a:off x="6993228" y="2936383"/>
                <a:ext cx="772733" cy="244699"/>
              </a:xfrm>
              <a:prstGeom prst="rect">
                <a:avLst/>
              </a:prstGeom>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84" name="Rectangle 83">
                <a:extLst>
                  <a:ext uri="{FF2B5EF4-FFF2-40B4-BE49-F238E27FC236}">
                    <a16:creationId xmlns:a16="http://schemas.microsoft.com/office/drawing/2014/main" id="{E190DBC0-9B7E-644C-B711-749D9D4EC503}"/>
                  </a:ext>
                </a:extLst>
              </p:cNvPr>
              <p:cNvSpPr/>
              <p:nvPr/>
            </p:nvSpPr>
            <p:spPr>
              <a:xfrm>
                <a:off x="6993227" y="2560749"/>
                <a:ext cx="772733" cy="244699"/>
              </a:xfrm>
              <a:prstGeom prst="rect">
                <a:avLst/>
              </a:prstGeom>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t>
                </a:r>
              </a:p>
            </p:txBody>
          </p:sp>
          <p:sp>
            <p:nvSpPr>
              <p:cNvPr id="85" name="Rectangle 84">
                <a:extLst>
                  <a:ext uri="{FF2B5EF4-FFF2-40B4-BE49-F238E27FC236}">
                    <a16:creationId xmlns:a16="http://schemas.microsoft.com/office/drawing/2014/main" id="{75F8F282-BAD4-F147-A3FB-240A8A7258B5}"/>
                  </a:ext>
                </a:extLst>
              </p:cNvPr>
              <p:cNvSpPr/>
              <p:nvPr/>
            </p:nvSpPr>
            <p:spPr>
              <a:xfrm>
                <a:off x="6993226" y="2141112"/>
                <a:ext cx="772733" cy="244699"/>
              </a:xfrm>
              <a:prstGeom prst="rect">
                <a:avLst/>
              </a:prstGeom>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t>
                </a:r>
              </a:p>
            </p:txBody>
          </p:sp>
        </p:grpSp>
        <p:sp>
          <p:nvSpPr>
            <p:cNvPr id="80" name="TextBox 79">
              <a:extLst>
                <a:ext uri="{FF2B5EF4-FFF2-40B4-BE49-F238E27FC236}">
                  <a16:creationId xmlns:a16="http://schemas.microsoft.com/office/drawing/2014/main" id="{74D7EF7A-2B94-F54F-A69C-E05C6BDD62FB}"/>
                </a:ext>
              </a:extLst>
            </p:cNvPr>
            <p:cNvSpPr txBox="1"/>
            <p:nvPr/>
          </p:nvSpPr>
          <p:spPr>
            <a:xfrm>
              <a:off x="8286786" y="718797"/>
              <a:ext cx="180548" cy="369332"/>
            </a:xfrm>
            <a:prstGeom prst="rect">
              <a:avLst/>
            </a:prstGeom>
            <a:noFill/>
          </p:spPr>
          <p:txBody>
            <a:bodyPr wrap="square" rtlCol="0">
              <a:spAutoFit/>
            </a:bodyPr>
            <a:lstStyle/>
            <a:p>
              <a:r>
                <a:rPr lang="en-US" dirty="0"/>
                <a:t>2</a:t>
              </a:r>
            </a:p>
          </p:txBody>
        </p:sp>
        <p:sp>
          <p:nvSpPr>
            <p:cNvPr id="81" name="TextBox 80">
              <a:extLst>
                <a:ext uri="{FF2B5EF4-FFF2-40B4-BE49-F238E27FC236}">
                  <a16:creationId xmlns:a16="http://schemas.microsoft.com/office/drawing/2014/main" id="{B447B2EF-8BC4-294C-8E3D-FA683F602FE8}"/>
                </a:ext>
              </a:extLst>
            </p:cNvPr>
            <p:cNvSpPr txBox="1"/>
            <p:nvPr/>
          </p:nvSpPr>
          <p:spPr>
            <a:xfrm>
              <a:off x="8286785" y="1119320"/>
              <a:ext cx="180548" cy="369332"/>
            </a:xfrm>
            <a:prstGeom prst="rect">
              <a:avLst/>
            </a:prstGeom>
            <a:noFill/>
          </p:spPr>
          <p:txBody>
            <a:bodyPr wrap="square" rtlCol="0">
              <a:spAutoFit/>
            </a:bodyPr>
            <a:lstStyle/>
            <a:p>
              <a:r>
                <a:rPr lang="en-US" dirty="0"/>
                <a:t>1</a:t>
              </a:r>
            </a:p>
          </p:txBody>
        </p:sp>
        <p:sp>
          <p:nvSpPr>
            <p:cNvPr id="82" name="TextBox 81">
              <a:extLst>
                <a:ext uri="{FF2B5EF4-FFF2-40B4-BE49-F238E27FC236}">
                  <a16:creationId xmlns:a16="http://schemas.microsoft.com/office/drawing/2014/main" id="{BD21D46E-5336-A041-BA11-52DC592EE5F4}"/>
                </a:ext>
              </a:extLst>
            </p:cNvPr>
            <p:cNvSpPr txBox="1"/>
            <p:nvPr/>
          </p:nvSpPr>
          <p:spPr>
            <a:xfrm>
              <a:off x="8286785" y="1494954"/>
              <a:ext cx="180548" cy="369332"/>
            </a:xfrm>
            <a:prstGeom prst="rect">
              <a:avLst/>
            </a:prstGeom>
            <a:noFill/>
          </p:spPr>
          <p:txBody>
            <a:bodyPr wrap="square" rtlCol="0">
              <a:spAutoFit/>
            </a:bodyPr>
            <a:lstStyle/>
            <a:p>
              <a:r>
                <a:rPr lang="en-US" dirty="0"/>
                <a:t>0</a:t>
              </a:r>
            </a:p>
          </p:txBody>
        </p:sp>
      </p:grpSp>
      <p:sp>
        <p:nvSpPr>
          <p:cNvPr id="86" name="TextBox 85">
            <a:extLst>
              <a:ext uri="{FF2B5EF4-FFF2-40B4-BE49-F238E27FC236}">
                <a16:creationId xmlns:a16="http://schemas.microsoft.com/office/drawing/2014/main" id="{C6241BB9-3D65-8547-9C11-7178C1B70647}"/>
              </a:ext>
            </a:extLst>
          </p:cNvPr>
          <p:cNvSpPr txBox="1"/>
          <p:nvPr/>
        </p:nvSpPr>
        <p:spPr>
          <a:xfrm>
            <a:off x="6144536" y="249996"/>
            <a:ext cx="1648739" cy="369332"/>
          </a:xfrm>
          <a:prstGeom prst="rect">
            <a:avLst/>
          </a:prstGeom>
          <a:noFill/>
        </p:spPr>
        <p:txBody>
          <a:bodyPr wrap="square" rtlCol="0">
            <a:spAutoFit/>
          </a:bodyPr>
          <a:lstStyle/>
          <a:p>
            <a:r>
              <a:rPr lang="en-US" dirty="0"/>
              <a:t>PUSH</a:t>
            </a:r>
          </a:p>
        </p:txBody>
      </p:sp>
      <p:sp>
        <p:nvSpPr>
          <p:cNvPr id="87" name="TextBox 86">
            <a:extLst>
              <a:ext uri="{FF2B5EF4-FFF2-40B4-BE49-F238E27FC236}">
                <a16:creationId xmlns:a16="http://schemas.microsoft.com/office/drawing/2014/main" id="{903527FA-8D50-F243-97AB-BC83920B3AD7}"/>
              </a:ext>
            </a:extLst>
          </p:cNvPr>
          <p:cNvSpPr txBox="1"/>
          <p:nvPr/>
        </p:nvSpPr>
        <p:spPr>
          <a:xfrm>
            <a:off x="6948870" y="1930997"/>
            <a:ext cx="1276697" cy="369332"/>
          </a:xfrm>
          <a:prstGeom prst="rect">
            <a:avLst/>
          </a:prstGeom>
          <a:noFill/>
        </p:spPr>
        <p:txBody>
          <a:bodyPr wrap="square" rtlCol="0">
            <a:spAutoFit/>
          </a:bodyPr>
          <a:lstStyle/>
          <a:p>
            <a:r>
              <a:rPr lang="en-US" dirty="0"/>
              <a:t>QUEUE</a:t>
            </a:r>
          </a:p>
        </p:txBody>
      </p:sp>
      <p:sp>
        <p:nvSpPr>
          <p:cNvPr id="88" name="TextBox 87">
            <a:extLst>
              <a:ext uri="{FF2B5EF4-FFF2-40B4-BE49-F238E27FC236}">
                <a16:creationId xmlns:a16="http://schemas.microsoft.com/office/drawing/2014/main" id="{64189C35-8B46-2342-9C0E-94973A679B1A}"/>
              </a:ext>
            </a:extLst>
          </p:cNvPr>
          <p:cNvSpPr txBox="1"/>
          <p:nvPr/>
        </p:nvSpPr>
        <p:spPr>
          <a:xfrm>
            <a:off x="10361810" y="1932386"/>
            <a:ext cx="1191822" cy="369332"/>
          </a:xfrm>
          <a:prstGeom prst="rect">
            <a:avLst/>
          </a:prstGeom>
          <a:noFill/>
        </p:spPr>
        <p:txBody>
          <a:bodyPr wrap="square" rtlCol="0">
            <a:spAutoFit/>
          </a:bodyPr>
          <a:lstStyle/>
          <a:p>
            <a:r>
              <a:rPr lang="en-US" dirty="0"/>
              <a:t>STACK</a:t>
            </a:r>
          </a:p>
        </p:txBody>
      </p:sp>
      <p:sp>
        <p:nvSpPr>
          <p:cNvPr id="89" name="TextBox 88">
            <a:extLst>
              <a:ext uri="{FF2B5EF4-FFF2-40B4-BE49-F238E27FC236}">
                <a16:creationId xmlns:a16="http://schemas.microsoft.com/office/drawing/2014/main" id="{BC87B942-1DF3-2D4B-82CB-9765CE0EF378}"/>
              </a:ext>
            </a:extLst>
          </p:cNvPr>
          <p:cNvSpPr txBox="1"/>
          <p:nvPr/>
        </p:nvSpPr>
        <p:spPr>
          <a:xfrm>
            <a:off x="8789305" y="4980379"/>
            <a:ext cx="944975" cy="369332"/>
          </a:xfrm>
          <a:prstGeom prst="rect">
            <a:avLst/>
          </a:prstGeom>
          <a:noFill/>
        </p:spPr>
        <p:txBody>
          <a:bodyPr wrap="square" rtlCol="0">
            <a:spAutoFit/>
          </a:bodyPr>
          <a:lstStyle/>
          <a:p>
            <a:r>
              <a:rPr lang="en-US" dirty="0"/>
              <a:t>POP</a:t>
            </a:r>
          </a:p>
        </p:txBody>
      </p:sp>
      <p:cxnSp>
        <p:nvCxnSpPr>
          <p:cNvPr id="93" name="Straight Arrow Connector 92">
            <a:extLst>
              <a:ext uri="{FF2B5EF4-FFF2-40B4-BE49-F238E27FC236}">
                <a16:creationId xmlns:a16="http://schemas.microsoft.com/office/drawing/2014/main" id="{0F3A2E9D-83EC-DE4E-8BA0-E24DE3158E30}"/>
              </a:ext>
            </a:extLst>
          </p:cNvPr>
          <p:cNvCxnSpPr/>
          <p:nvPr/>
        </p:nvCxnSpPr>
        <p:spPr>
          <a:xfrm>
            <a:off x="9734280" y="1181636"/>
            <a:ext cx="852154" cy="68265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F5A0F17D-89EB-EA40-B6E6-D84B8DE98B69}"/>
              </a:ext>
            </a:extLst>
          </p:cNvPr>
          <p:cNvCxnSpPr>
            <a:cxnSpLocks/>
          </p:cNvCxnSpPr>
          <p:nvPr/>
        </p:nvCxnSpPr>
        <p:spPr>
          <a:xfrm flipH="1">
            <a:off x="7459135" y="1210482"/>
            <a:ext cx="668242" cy="64833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99" name="Rectangle 98">
            <a:extLst>
              <a:ext uri="{FF2B5EF4-FFF2-40B4-BE49-F238E27FC236}">
                <a16:creationId xmlns:a16="http://schemas.microsoft.com/office/drawing/2014/main" id="{48301014-028B-B243-BC4B-76514E873B4D}"/>
              </a:ext>
            </a:extLst>
          </p:cNvPr>
          <p:cNvSpPr/>
          <p:nvPr/>
        </p:nvSpPr>
        <p:spPr>
          <a:xfrm>
            <a:off x="5908852" y="6246893"/>
            <a:ext cx="772733" cy="244699"/>
          </a:xfrm>
          <a:prstGeom prst="rect">
            <a:avLst/>
          </a:prstGeom>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100" name="Rectangle 99">
            <a:extLst>
              <a:ext uri="{FF2B5EF4-FFF2-40B4-BE49-F238E27FC236}">
                <a16:creationId xmlns:a16="http://schemas.microsoft.com/office/drawing/2014/main" id="{3C191AA8-A559-EB43-A3A6-F72D1B621E72}"/>
              </a:ext>
            </a:extLst>
          </p:cNvPr>
          <p:cNvSpPr/>
          <p:nvPr/>
        </p:nvSpPr>
        <p:spPr>
          <a:xfrm>
            <a:off x="11274029" y="6242155"/>
            <a:ext cx="772733" cy="244699"/>
          </a:xfrm>
          <a:prstGeom prst="rect">
            <a:avLst/>
          </a:prstGeom>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
            </a:r>
          </a:p>
        </p:txBody>
      </p:sp>
      <p:cxnSp>
        <p:nvCxnSpPr>
          <p:cNvPr id="101" name="Straight Arrow Connector 100">
            <a:extLst>
              <a:ext uri="{FF2B5EF4-FFF2-40B4-BE49-F238E27FC236}">
                <a16:creationId xmlns:a16="http://schemas.microsoft.com/office/drawing/2014/main" id="{EA4B6FCB-6504-DC41-A81C-74C6E37B772D}"/>
              </a:ext>
            </a:extLst>
          </p:cNvPr>
          <p:cNvCxnSpPr>
            <a:cxnSpLocks/>
          </p:cNvCxnSpPr>
          <p:nvPr/>
        </p:nvCxnSpPr>
        <p:spPr>
          <a:xfrm flipH="1">
            <a:off x="6423837" y="5886524"/>
            <a:ext cx="908135" cy="25228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9AFA310C-35FB-CF47-B692-C3597C3034C9}"/>
              </a:ext>
            </a:extLst>
          </p:cNvPr>
          <p:cNvCxnSpPr>
            <a:cxnSpLocks/>
          </p:cNvCxnSpPr>
          <p:nvPr/>
        </p:nvCxnSpPr>
        <p:spPr>
          <a:xfrm>
            <a:off x="10957721" y="5793964"/>
            <a:ext cx="595911" cy="34484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3959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extLst/>
          </a:blip>
          <a:stretch/>
        </a:blipFill>
        <a:effectLst/>
      </p:bgPr>
    </p:bg>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83543A10-04EE-49E0-A9DE-22E1FAB9AED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A21E10CC-0CA5-A247-ABCA-2A5254BCF613}"/>
              </a:ext>
            </a:extLst>
          </p:cNvPr>
          <p:cNvSpPr>
            <a:spLocks noGrp="1"/>
          </p:cNvSpPr>
          <p:nvPr>
            <p:ph type="title"/>
          </p:nvPr>
        </p:nvSpPr>
        <p:spPr>
          <a:xfrm>
            <a:off x="1032933" y="4534958"/>
            <a:ext cx="10127192" cy="931340"/>
          </a:xfrm>
        </p:spPr>
        <p:txBody>
          <a:bodyPr vert="horz" lIns="91440" tIns="45720" rIns="91440" bIns="45720" rtlCol="0" anchor="b">
            <a:normAutofit/>
          </a:bodyPr>
          <a:lstStyle/>
          <a:p>
            <a:pPr algn="r"/>
            <a:r>
              <a:rPr lang="en-US" sz="4000"/>
              <a:t>Stacks and Queues in Python</a:t>
            </a:r>
          </a:p>
        </p:txBody>
      </p:sp>
      <p:pic>
        <p:nvPicPr>
          <p:cNvPr id="9" name="Picture 8" descr="A picture containing text&#10;&#10;Description automatically generated">
            <a:extLst>
              <a:ext uri="{FF2B5EF4-FFF2-40B4-BE49-F238E27FC236}">
                <a16:creationId xmlns:a16="http://schemas.microsoft.com/office/drawing/2014/main" id="{D72B18A5-1981-BD4D-9C47-219C1194A03F}"/>
              </a:ext>
            </a:extLst>
          </p:cNvPr>
          <p:cNvPicPr>
            <a:picLocks noChangeAspect="1"/>
          </p:cNvPicPr>
          <p:nvPr/>
        </p:nvPicPr>
        <p:blipFill>
          <a:blip r:embed="rId5"/>
          <a:stretch>
            <a:fillRect/>
          </a:stretch>
        </p:blipFill>
        <p:spPr>
          <a:xfrm>
            <a:off x="1713535" y="645517"/>
            <a:ext cx="3502896" cy="373816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pic>
        <p:nvPicPr>
          <p:cNvPr id="15" name="Picture 14" descr="A screenshot of a cell phone&#10;&#10;Description automatically generated">
            <a:extLst>
              <a:ext uri="{FF2B5EF4-FFF2-40B4-BE49-F238E27FC236}">
                <a16:creationId xmlns:a16="http://schemas.microsoft.com/office/drawing/2014/main" id="{B65B9611-AA22-A948-9EB9-22A8C89648CC}"/>
              </a:ext>
            </a:extLst>
          </p:cNvPr>
          <p:cNvPicPr>
            <a:picLocks noChangeAspect="1"/>
          </p:cNvPicPr>
          <p:nvPr/>
        </p:nvPicPr>
        <p:blipFill>
          <a:blip r:embed="rId6"/>
          <a:stretch>
            <a:fillRect/>
          </a:stretch>
        </p:blipFill>
        <p:spPr>
          <a:xfrm>
            <a:off x="7049170" y="645517"/>
            <a:ext cx="3351458" cy="373816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26282751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extLst/>
          </a:blip>
          <a:stretch/>
        </a:blipFill>
        <a:effectLst/>
      </p:bgPr>
    </p:bg>
    <p:spTree>
      <p:nvGrpSpPr>
        <p:cNvPr id="1" name=""/>
        <p:cNvGrpSpPr/>
        <p:nvPr/>
      </p:nvGrpSpPr>
      <p:grpSpPr>
        <a:xfrm>
          <a:off x="0" y="0"/>
          <a:ext cx="0" cy="0"/>
          <a:chOff x="0" y="0"/>
          <a:chExt cx="0" cy="0"/>
        </a:xfrm>
      </p:grpSpPr>
      <p:pic>
        <p:nvPicPr>
          <p:cNvPr id="16" name="Picture 13">
            <a:extLst>
              <a:ext uri="{FF2B5EF4-FFF2-40B4-BE49-F238E27FC236}">
                <a16:creationId xmlns:a16="http://schemas.microsoft.com/office/drawing/2014/main" id="{83543A10-04EE-49E0-A9DE-22E1FAB9AED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426B8E3A-80EB-D34E-8E9D-99D1672E182B}"/>
              </a:ext>
            </a:extLst>
          </p:cNvPr>
          <p:cNvSpPr>
            <a:spLocks noGrp="1"/>
          </p:cNvSpPr>
          <p:nvPr>
            <p:ph type="title"/>
          </p:nvPr>
        </p:nvSpPr>
        <p:spPr>
          <a:xfrm>
            <a:off x="1032933" y="4534958"/>
            <a:ext cx="10127192" cy="931340"/>
          </a:xfrm>
        </p:spPr>
        <p:txBody>
          <a:bodyPr vert="horz" lIns="91440" tIns="45720" rIns="91440" bIns="45720" rtlCol="0" anchor="b">
            <a:normAutofit/>
          </a:bodyPr>
          <a:lstStyle/>
          <a:p>
            <a:pPr algn="r"/>
            <a:r>
              <a:rPr lang="en-US" sz="4000"/>
              <a:t>Stack/queue</a:t>
            </a:r>
          </a:p>
        </p:txBody>
      </p:sp>
      <p:pic>
        <p:nvPicPr>
          <p:cNvPr id="7" name="Picture 6" descr="A close up of text on a screen&#10;&#10;Description automatically generated">
            <a:extLst>
              <a:ext uri="{FF2B5EF4-FFF2-40B4-BE49-F238E27FC236}">
                <a16:creationId xmlns:a16="http://schemas.microsoft.com/office/drawing/2014/main" id="{6AFB181E-34CB-BD43-9AE4-467306A98AD0}"/>
              </a:ext>
            </a:extLst>
          </p:cNvPr>
          <p:cNvPicPr>
            <a:picLocks noChangeAspect="1"/>
          </p:cNvPicPr>
          <p:nvPr/>
        </p:nvPicPr>
        <p:blipFill>
          <a:blip r:embed="rId5"/>
          <a:stretch>
            <a:fillRect/>
          </a:stretch>
        </p:blipFill>
        <p:spPr>
          <a:xfrm>
            <a:off x="922867" y="665820"/>
            <a:ext cx="3954610" cy="3697559"/>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pic>
        <p:nvPicPr>
          <p:cNvPr id="9" name="Picture 8" descr="Screen of a cell phone screen with text&#10;&#10;Description automatically generated">
            <a:extLst>
              <a:ext uri="{FF2B5EF4-FFF2-40B4-BE49-F238E27FC236}">
                <a16:creationId xmlns:a16="http://schemas.microsoft.com/office/drawing/2014/main" id="{04BDC95E-4190-9043-9DF8-FB63050B2977}"/>
              </a:ext>
            </a:extLst>
          </p:cNvPr>
          <p:cNvPicPr>
            <a:picLocks noChangeAspect="1"/>
          </p:cNvPicPr>
          <p:nvPr/>
        </p:nvPicPr>
        <p:blipFill>
          <a:blip r:embed="rId6"/>
          <a:stretch>
            <a:fillRect/>
          </a:stretch>
        </p:blipFill>
        <p:spPr>
          <a:xfrm>
            <a:off x="5980399" y="645517"/>
            <a:ext cx="4359377" cy="373816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
        <p:nvSpPr>
          <p:cNvPr id="10" name="TextBox 9">
            <a:extLst>
              <a:ext uri="{FF2B5EF4-FFF2-40B4-BE49-F238E27FC236}">
                <a16:creationId xmlns:a16="http://schemas.microsoft.com/office/drawing/2014/main" id="{0DD5D74B-C92C-6C44-9B7D-B728F64A3C24}"/>
              </a:ext>
            </a:extLst>
          </p:cNvPr>
          <p:cNvSpPr txBox="1"/>
          <p:nvPr/>
        </p:nvSpPr>
        <p:spPr>
          <a:xfrm>
            <a:off x="605307" y="5035639"/>
            <a:ext cx="6529589" cy="923330"/>
          </a:xfrm>
          <a:prstGeom prst="rect">
            <a:avLst/>
          </a:prstGeom>
          <a:noFill/>
        </p:spPr>
        <p:txBody>
          <a:bodyPr wrap="square" rtlCol="0">
            <a:spAutoFit/>
          </a:bodyPr>
          <a:lstStyle/>
          <a:p>
            <a:r>
              <a:rPr lang="en-US" dirty="0"/>
              <a:t>The example is using stacks and queues to hold new files. If we are interested in a shark’s recent location data first, we use a stack. If we are interested in historical data first, we use a queue.</a:t>
            </a:r>
          </a:p>
        </p:txBody>
      </p:sp>
    </p:spTree>
    <p:extLst>
      <p:ext uri="{BB962C8B-B14F-4D97-AF65-F5344CB8AC3E}">
        <p14:creationId xmlns:p14="http://schemas.microsoft.com/office/powerpoint/2010/main" val="32224205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D1A4C-BE0F-684C-BF15-1E3AA1DF6D87}"/>
              </a:ext>
            </a:extLst>
          </p:cNvPr>
          <p:cNvSpPr>
            <a:spLocks noGrp="1"/>
          </p:cNvSpPr>
          <p:nvPr>
            <p:ph type="title"/>
          </p:nvPr>
        </p:nvSpPr>
        <p:spPr/>
        <p:txBody>
          <a:bodyPr/>
          <a:lstStyle/>
          <a:p>
            <a:r>
              <a:rPr lang="en-US" dirty="0"/>
              <a:t>Sorting</a:t>
            </a:r>
          </a:p>
        </p:txBody>
      </p:sp>
      <p:sp>
        <p:nvSpPr>
          <p:cNvPr id="3" name="Content Placeholder 2">
            <a:extLst>
              <a:ext uri="{FF2B5EF4-FFF2-40B4-BE49-F238E27FC236}">
                <a16:creationId xmlns:a16="http://schemas.microsoft.com/office/drawing/2014/main" id="{17A5CF43-C023-A243-80D5-854DC2767522}"/>
              </a:ext>
            </a:extLst>
          </p:cNvPr>
          <p:cNvSpPr>
            <a:spLocks noGrp="1"/>
          </p:cNvSpPr>
          <p:nvPr>
            <p:ph idx="1"/>
          </p:nvPr>
        </p:nvSpPr>
        <p:spPr/>
        <p:txBody>
          <a:bodyPr/>
          <a:lstStyle/>
          <a:p>
            <a:r>
              <a:rPr lang="en-US" dirty="0"/>
              <a:t>Insertion Sort: for each item, insert it into the sorted list where it fits in order</a:t>
            </a:r>
          </a:p>
          <a:p>
            <a:r>
              <a:rPr lang="en-US" dirty="0"/>
              <a:t>Merge Sort: Split the list in half and sort each half before merging. For a list of size 1, it is sorted.</a:t>
            </a:r>
          </a:p>
          <a:p>
            <a:r>
              <a:rPr lang="en-US" dirty="0"/>
              <a:t>Quicksort : Pick a number n from the list. Put all numbers less than n on the left and greater on the right. Quicksort the left and right then merge. For a list of size 1, it is sorted.</a:t>
            </a:r>
          </a:p>
          <a:p>
            <a:r>
              <a:rPr lang="en-US" dirty="0"/>
              <a:t>For this example, we want to take each received file and sort it so that we can more easily search the data and also construct a timeline of the shark’s path</a:t>
            </a:r>
          </a:p>
        </p:txBody>
      </p:sp>
    </p:spTree>
    <p:extLst>
      <p:ext uri="{BB962C8B-B14F-4D97-AF65-F5344CB8AC3E}">
        <p14:creationId xmlns:p14="http://schemas.microsoft.com/office/powerpoint/2010/main" val="13422006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extLst/>
          </a:blip>
          <a:stretch/>
        </a:blip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CBECFFDC-94DB-4DA3-94FE-22FEDDA8FA3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pic>
        <p:nvPicPr>
          <p:cNvPr id="8" name="Content Placeholder 4" descr="A screenshot of text&#10;&#10;Description automatically generated">
            <a:extLst>
              <a:ext uri="{FF2B5EF4-FFF2-40B4-BE49-F238E27FC236}">
                <a16:creationId xmlns:a16="http://schemas.microsoft.com/office/drawing/2014/main" id="{E4DB435A-2645-A348-A145-13DF658FCF7D}"/>
              </a:ext>
            </a:extLst>
          </p:cNvPr>
          <p:cNvPicPr>
            <a:picLocks noChangeAspect="1"/>
          </p:cNvPicPr>
          <p:nvPr/>
        </p:nvPicPr>
        <p:blipFill rotWithShape="1">
          <a:blip r:embed="rId4"/>
          <a:srcRect r="17125"/>
          <a:stretch/>
        </p:blipFill>
        <p:spPr>
          <a:xfrm>
            <a:off x="20" y="975"/>
            <a:ext cx="7552924" cy="6858000"/>
          </a:xfrm>
          <a:prstGeom prst="rect">
            <a:avLst/>
          </a:prstGeom>
        </p:spPr>
      </p:pic>
      <p:pic>
        <p:nvPicPr>
          <p:cNvPr id="15" name="Picture 14">
            <a:extLst>
              <a:ext uri="{FF2B5EF4-FFF2-40B4-BE49-F238E27FC236}">
                <a16:creationId xmlns:a16="http://schemas.microsoft.com/office/drawing/2014/main" id="{98BF0107-3463-486E-B9EE-5A5727B4F7F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0773B14D-866D-0140-8763-6B869E80A0C7}"/>
              </a:ext>
            </a:extLst>
          </p:cNvPr>
          <p:cNvSpPr>
            <a:spLocks noGrp="1"/>
          </p:cNvSpPr>
          <p:nvPr>
            <p:ph type="title"/>
          </p:nvPr>
        </p:nvSpPr>
        <p:spPr>
          <a:xfrm>
            <a:off x="7905135" y="1964267"/>
            <a:ext cx="3254990" cy="2421464"/>
          </a:xfrm>
        </p:spPr>
        <p:txBody>
          <a:bodyPr vert="horz" lIns="91440" tIns="45720" rIns="91440" bIns="45720" rtlCol="0" anchor="b">
            <a:normAutofit/>
          </a:bodyPr>
          <a:lstStyle/>
          <a:p>
            <a:pPr algn="r"/>
            <a:r>
              <a:rPr lang="en-US" sz="4800"/>
              <a:t>Insertion Sort</a:t>
            </a:r>
          </a:p>
        </p:txBody>
      </p:sp>
    </p:spTree>
    <p:extLst>
      <p:ext uri="{BB962C8B-B14F-4D97-AF65-F5344CB8AC3E}">
        <p14:creationId xmlns:p14="http://schemas.microsoft.com/office/powerpoint/2010/main" val="39632761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extLst/>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89D455-8CCC-C343-9BCC-270B179447BE}"/>
              </a:ext>
            </a:extLst>
          </p:cNvPr>
          <p:cNvSpPr>
            <a:spLocks noGrp="1"/>
          </p:cNvSpPr>
          <p:nvPr>
            <p:ph type="title"/>
          </p:nvPr>
        </p:nvSpPr>
        <p:spPr>
          <a:xfrm>
            <a:off x="0" y="121308"/>
            <a:ext cx="4099947" cy="1035579"/>
          </a:xfrm>
        </p:spPr>
        <p:txBody>
          <a:bodyPr>
            <a:normAutofit/>
          </a:bodyPr>
          <a:lstStyle/>
          <a:p>
            <a:r>
              <a:rPr lang="en-US" dirty="0"/>
              <a:t>Merge Sort</a:t>
            </a:r>
          </a:p>
        </p:txBody>
      </p:sp>
      <p:pic>
        <p:nvPicPr>
          <p:cNvPr id="7" name="Picture 6" descr="A screenshot of a cell phone&#10;&#10;Description automatically generated">
            <a:extLst>
              <a:ext uri="{FF2B5EF4-FFF2-40B4-BE49-F238E27FC236}">
                <a16:creationId xmlns:a16="http://schemas.microsoft.com/office/drawing/2014/main" id="{EFD3E02E-1A1E-1A4E-B075-44B53FEA2F2B}"/>
              </a:ext>
            </a:extLst>
          </p:cNvPr>
          <p:cNvPicPr>
            <a:picLocks noChangeAspect="1"/>
          </p:cNvPicPr>
          <p:nvPr/>
        </p:nvPicPr>
        <p:blipFill>
          <a:blip r:embed="rId3"/>
          <a:stretch>
            <a:fillRect/>
          </a:stretch>
        </p:blipFill>
        <p:spPr>
          <a:xfrm>
            <a:off x="4384683" y="0"/>
            <a:ext cx="7807317" cy="6284890"/>
          </a:xfrm>
          <a:prstGeom prst="roundRect">
            <a:avLst>
              <a:gd name="adj" fmla="val 6267"/>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pic>
        <p:nvPicPr>
          <p:cNvPr id="10" name="Content Placeholder 4" descr="A close up of a screen&#10;&#10;Description automatically generated">
            <a:extLst>
              <a:ext uri="{FF2B5EF4-FFF2-40B4-BE49-F238E27FC236}">
                <a16:creationId xmlns:a16="http://schemas.microsoft.com/office/drawing/2014/main" id="{CB74CBF8-4793-514F-9D65-9D29C5012B40}"/>
              </a:ext>
            </a:extLst>
          </p:cNvPr>
          <p:cNvPicPr>
            <a:picLocks noChangeAspect="1"/>
          </p:cNvPicPr>
          <p:nvPr/>
        </p:nvPicPr>
        <p:blipFill>
          <a:blip r:embed="rId4"/>
          <a:stretch>
            <a:fillRect/>
          </a:stretch>
        </p:blipFill>
        <p:spPr>
          <a:xfrm>
            <a:off x="0" y="923173"/>
            <a:ext cx="4342619" cy="2692424"/>
          </a:xfrm>
          <a:prstGeom prst="roundRect">
            <a:avLst>
              <a:gd name="adj" fmla="val 6267"/>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39474561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extLst/>
          </a:blip>
          <a:stretch/>
        </a:blip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CBECFFDC-94DB-4DA3-94FE-22FEDDA8FA3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pic>
        <p:nvPicPr>
          <p:cNvPr id="8" name="Content Placeholder 4" descr="A screenshot of a cell phone&#10;&#10;Description automatically generated">
            <a:extLst>
              <a:ext uri="{FF2B5EF4-FFF2-40B4-BE49-F238E27FC236}">
                <a16:creationId xmlns:a16="http://schemas.microsoft.com/office/drawing/2014/main" id="{3BDF77C3-D4EC-7A44-B6F5-0D2B6CC1C3A0}"/>
              </a:ext>
            </a:extLst>
          </p:cNvPr>
          <p:cNvPicPr>
            <a:picLocks noChangeAspect="1"/>
          </p:cNvPicPr>
          <p:nvPr/>
        </p:nvPicPr>
        <p:blipFill rotWithShape="1">
          <a:blip r:embed="rId4"/>
          <a:stretch/>
        </p:blipFill>
        <p:spPr>
          <a:xfrm>
            <a:off x="616" y="1468268"/>
            <a:ext cx="8572500" cy="4686300"/>
          </a:xfrm>
          <a:prstGeom prst="rect">
            <a:avLst/>
          </a:prstGeom>
        </p:spPr>
      </p:pic>
      <p:pic>
        <p:nvPicPr>
          <p:cNvPr id="15" name="Picture 14">
            <a:extLst>
              <a:ext uri="{FF2B5EF4-FFF2-40B4-BE49-F238E27FC236}">
                <a16:creationId xmlns:a16="http://schemas.microsoft.com/office/drawing/2014/main" id="{98BF0107-3463-486E-B9EE-5A5727B4F7F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1563B496-D97F-1B44-821A-85C7A45ECB10}"/>
              </a:ext>
            </a:extLst>
          </p:cNvPr>
          <p:cNvSpPr>
            <a:spLocks noGrp="1"/>
          </p:cNvSpPr>
          <p:nvPr>
            <p:ph type="title"/>
          </p:nvPr>
        </p:nvSpPr>
        <p:spPr>
          <a:xfrm>
            <a:off x="8573116" y="1762248"/>
            <a:ext cx="3254990" cy="2421464"/>
          </a:xfrm>
        </p:spPr>
        <p:txBody>
          <a:bodyPr vert="horz" lIns="91440" tIns="45720" rIns="91440" bIns="45720" rtlCol="0" anchor="b">
            <a:normAutofit/>
          </a:bodyPr>
          <a:lstStyle/>
          <a:p>
            <a:pPr algn="r"/>
            <a:r>
              <a:rPr lang="en-US" sz="4800" dirty="0"/>
              <a:t>Quicksort</a:t>
            </a:r>
          </a:p>
        </p:txBody>
      </p:sp>
    </p:spTree>
    <p:extLst>
      <p:ext uri="{BB962C8B-B14F-4D97-AF65-F5344CB8AC3E}">
        <p14:creationId xmlns:p14="http://schemas.microsoft.com/office/powerpoint/2010/main" val="5209490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7B00C9-CAAA-1B43-99A0-791C00B4D155}"/>
              </a:ext>
            </a:extLst>
          </p:cNvPr>
          <p:cNvSpPr>
            <a:spLocks noGrp="1"/>
          </p:cNvSpPr>
          <p:nvPr>
            <p:ph type="title"/>
          </p:nvPr>
        </p:nvSpPr>
        <p:spPr>
          <a:xfrm>
            <a:off x="685802" y="609600"/>
            <a:ext cx="7725154" cy="1456267"/>
          </a:xfrm>
        </p:spPr>
        <p:txBody>
          <a:bodyPr>
            <a:normAutofit/>
          </a:bodyPr>
          <a:lstStyle/>
          <a:p>
            <a:r>
              <a:rPr lang="en-US" dirty="0"/>
              <a:t>[binary search] Trees</a:t>
            </a:r>
          </a:p>
        </p:txBody>
      </p:sp>
      <p:sp>
        <p:nvSpPr>
          <p:cNvPr id="6" name="Oval 5">
            <a:extLst>
              <a:ext uri="{FF2B5EF4-FFF2-40B4-BE49-F238E27FC236}">
                <a16:creationId xmlns:a16="http://schemas.microsoft.com/office/drawing/2014/main" id="{7CEBE025-7E6C-3843-9956-A4158EC7646F}"/>
              </a:ext>
            </a:extLst>
          </p:cNvPr>
          <p:cNvSpPr/>
          <p:nvPr/>
        </p:nvSpPr>
        <p:spPr>
          <a:xfrm>
            <a:off x="5211688" y="1880314"/>
            <a:ext cx="631065" cy="6053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7</a:t>
            </a:r>
          </a:p>
        </p:txBody>
      </p:sp>
      <p:sp>
        <p:nvSpPr>
          <p:cNvPr id="7" name="Oval 6">
            <a:extLst>
              <a:ext uri="{FF2B5EF4-FFF2-40B4-BE49-F238E27FC236}">
                <a16:creationId xmlns:a16="http://schemas.microsoft.com/office/drawing/2014/main" id="{6FB72F5C-065F-A54C-8A18-E396F459767E}"/>
              </a:ext>
            </a:extLst>
          </p:cNvPr>
          <p:cNvSpPr/>
          <p:nvPr/>
        </p:nvSpPr>
        <p:spPr>
          <a:xfrm>
            <a:off x="2817928" y="2760158"/>
            <a:ext cx="631065" cy="6053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8" name="Oval 7">
            <a:extLst>
              <a:ext uri="{FF2B5EF4-FFF2-40B4-BE49-F238E27FC236}">
                <a16:creationId xmlns:a16="http://schemas.microsoft.com/office/drawing/2014/main" id="{160C515D-F032-2B43-B455-40C051F3EBFC}"/>
              </a:ext>
            </a:extLst>
          </p:cNvPr>
          <p:cNvSpPr/>
          <p:nvPr/>
        </p:nvSpPr>
        <p:spPr>
          <a:xfrm>
            <a:off x="7779891" y="2751358"/>
            <a:ext cx="631065" cy="6053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15</a:t>
            </a:r>
          </a:p>
        </p:txBody>
      </p:sp>
      <p:cxnSp>
        <p:nvCxnSpPr>
          <p:cNvPr id="12" name="Straight Arrow Connector 11">
            <a:extLst>
              <a:ext uri="{FF2B5EF4-FFF2-40B4-BE49-F238E27FC236}">
                <a16:creationId xmlns:a16="http://schemas.microsoft.com/office/drawing/2014/main" id="{AA084CEA-741C-D848-B7E0-E3FA3060AFEC}"/>
              </a:ext>
            </a:extLst>
          </p:cNvPr>
          <p:cNvCxnSpPr>
            <a:cxnSpLocks/>
            <a:stCxn id="6" idx="3"/>
            <a:endCxn id="7" idx="0"/>
          </p:cNvCxnSpPr>
          <p:nvPr/>
        </p:nvCxnSpPr>
        <p:spPr>
          <a:xfrm flipH="1">
            <a:off x="3133461" y="2396977"/>
            <a:ext cx="2170644" cy="363181"/>
          </a:xfrm>
          <a:prstGeom prst="straightConnector1">
            <a:avLst/>
          </a:prstGeom>
          <a:ln w="28575">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D37E10F3-62C0-CA45-A973-B28621DC9ED3}"/>
              </a:ext>
            </a:extLst>
          </p:cNvPr>
          <p:cNvSpPr/>
          <p:nvPr/>
        </p:nvSpPr>
        <p:spPr>
          <a:xfrm>
            <a:off x="1568677" y="3978932"/>
            <a:ext cx="631065" cy="6053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17" name="Oval 16">
            <a:extLst>
              <a:ext uri="{FF2B5EF4-FFF2-40B4-BE49-F238E27FC236}">
                <a16:creationId xmlns:a16="http://schemas.microsoft.com/office/drawing/2014/main" id="{FBAB80D0-FCB8-6343-AFDB-3019769B44C8}"/>
              </a:ext>
            </a:extLst>
          </p:cNvPr>
          <p:cNvSpPr/>
          <p:nvPr/>
        </p:nvSpPr>
        <p:spPr>
          <a:xfrm>
            <a:off x="797077" y="4922309"/>
            <a:ext cx="631065" cy="6053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18" name="Oval 17">
            <a:extLst>
              <a:ext uri="{FF2B5EF4-FFF2-40B4-BE49-F238E27FC236}">
                <a16:creationId xmlns:a16="http://schemas.microsoft.com/office/drawing/2014/main" id="{FA0C74A8-694E-CA4D-B2D0-934FBFB270C9}"/>
              </a:ext>
            </a:extLst>
          </p:cNvPr>
          <p:cNvSpPr/>
          <p:nvPr/>
        </p:nvSpPr>
        <p:spPr>
          <a:xfrm>
            <a:off x="2336066" y="4922309"/>
            <a:ext cx="631065" cy="6053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cxnSp>
        <p:nvCxnSpPr>
          <p:cNvPr id="19" name="Straight Arrow Connector 18">
            <a:extLst>
              <a:ext uri="{FF2B5EF4-FFF2-40B4-BE49-F238E27FC236}">
                <a16:creationId xmlns:a16="http://schemas.microsoft.com/office/drawing/2014/main" id="{712D9F37-2EE7-774D-9AB5-73ED35C23372}"/>
              </a:ext>
            </a:extLst>
          </p:cNvPr>
          <p:cNvCxnSpPr>
            <a:stCxn id="16" idx="5"/>
            <a:endCxn id="18" idx="0"/>
          </p:cNvCxnSpPr>
          <p:nvPr/>
        </p:nvCxnSpPr>
        <p:spPr>
          <a:xfrm>
            <a:off x="2107325" y="4495595"/>
            <a:ext cx="544274" cy="426714"/>
          </a:xfrm>
          <a:prstGeom prst="straightConnector1">
            <a:avLst/>
          </a:prstGeom>
          <a:ln w="22225">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96994175-777D-3143-A115-73FACB3052BF}"/>
              </a:ext>
            </a:extLst>
          </p:cNvPr>
          <p:cNvCxnSpPr>
            <a:cxnSpLocks/>
            <a:stCxn id="16" idx="3"/>
            <a:endCxn id="17" idx="0"/>
          </p:cNvCxnSpPr>
          <p:nvPr/>
        </p:nvCxnSpPr>
        <p:spPr>
          <a:xfrm flipH="1">
            <a:off x="1112610" y="4495595"/>
            <a:ext cx="548484" cy="426714"/>
          </a:xfrm>
          <a:prstGeom prst="straightConnector1">
            <a:avLst/>
          </a:prstGeom>
          <a:ln w="22225">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6FC489C4-4834-6342-9EDE-0B8BA3E4502A}"/>
              </a:ext>
            </a:extLst>
          </p:cNvPr>
          <p:cNvSpPr/>
          <p:nvPr/>
        </p:nvSpPr>
        <p:spPr>
          <a:xfrm>
            <a:off x="4096578" y="4034309"/>
            <a:ext cx="631065" cy="6053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22" name="Oval 21">
            <a:extLst>
              <a:ext uri="{FF2B5EF4-FFF2-40B4-BE49-F238E27FC236}">
                <a16:creationId xmlns:a16="http://schemas.microsoft.com/office/drawing/2014/main" id="{CEEF6006-EBE6-8040-869F-E102C0C5EAF7}"/>
              </a:ext>
            </a:extLst>
          </p:cNvPr>
          <p:cNvSpPr/>
          <p:nvPr/>
        </p:nvSpPr>
        <p:spPr>
          <a:xfrm>
            <a:off x="3324978" y="4977686"/>
            <a:ext cx="631065" cy="6053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23" name="Oval 22">
            <a:extLst>
              <a:ext uri="{FF2B5EF4-FFF2-40B4-BE49-F238E27FC236}">
                <a16:creationId xmlns:a16="http://schemas.microsoft.com/office/drawing/2014/main" id="{A77705DF-2DB4-E14B-B6E5-2D2961984FE3}"/>
              </a:ext>
            </a:extLst>
          </p:cNvPr>
          <p:cNvSpPr/>
          <p:nvPr/>
        </p:nvSpPr>
        <p:spPr>
          <a:xfrm>
            <a:off x="4863967" y="4977686"/>
            <a:ext cx="631065" cy="6053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a:t>
            </a:r>
          </a:p>
        </p:txBody>
      </p:sp>
      <p:cxnSp>
        <p:nvCxnSpPr>
          <p:cNvPr id="24" name="Straight Arrow Connector 23">
            <a:extLst>
              <a:ext uri="{FF2B5EF4-FFF2-40B4-BE49-F238E27FC236}">
                <a16:creationId xmlns:a16="http://schemas.microsoft.com/office/drawing/2014/main" id="{A6EDED14-0E5D-4B43-87F1-6A03E594B1F7}"/>
              </a:ext>
            </a:extLst>
          </p:cNvPr>
          <p:cNvCxnSpPr>
            <a:stCxn id="21" idx="5"/>
            <a:endCxn id="23" idx="0"/>
          </p:cNvCxnSpPr>
          <p:nvPr/>
        </p:nvCxnSpPr>
        <p:spPr>
          <a:xfrm>
            <a:off x="4635226" y="4550972"/>
            <a:ext cx="544274" cy="426714"/>
          </a:xfrm>
          <a:prstGeom prst="straightConnector1">
            <a:avLst/>
          </a:prstGeom>
          <a:ln w="22225">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BB351E7D-7556-8343-BA8C-B95C4C19BF35}"/>
              </a:ext>
            </a:extLst>
          </p:cNvPr>
          <p:cNvCxnSpPr>
            <a:cxnSpLocks/>
            <a:stCxn id="21" idx="3"/>
            <a:endCxn id="22" idx="0"/>
          </p:cNvCxnSpPr>
          <p:nvPr/>
        </p:nvCxnSpPr>
        <p:spPr>
          <a:xfrm flipH="1">
            <a:off x="3640511" y="4550972"/>
            <a:ext cx="548484" cy="426714"/>
          </a:xfrm>
          <a:prstGeom prst="straightConnector1">
            <a:avLst/>
          </a:prstGeom>
          <a:ln w="22225">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sp>
        <p:nvSpPr>
          <p:cNvPr id="26" name="Oval 25">
            <a:extLst>
              <a:ext uri="{FF2B5EF4-FFF2-40B4-BE49-F238E27FC236}">
                <a16:creationId xmlns:a16="http://schemas.microsoft.com/office/drawing/2014/main" id="{81C3934F-52D1-674D-A806-69EA97734A57}"/>
              </a:ext>
            </a:extLst>
          </p:cNvPr>
          <p:cNvSpPr/>
          <p:nvPr/>
        </p:nvSpPr>
        <p:spPr>
          <a:xfrm>
            <a:off x="6696970" y="3992667"/>
            <a:ext cx="631065" cy="6053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9</a:t>
            </a:r>
          </a:p>
        </p:txBody>
      </p:sp>
      <p:sp>
        <p:nvSpPr>
          <p:cNvPr id="27" name="Oval 26">
            <a:extLst>
              <a:ext uri="{FF2B5EF4-FFF2-40B4-BE49-F238E27FC236}">
                <a16:creationId xmlns:a16="http://schemas.microsoft.com/office/drawing/2014/main" id="{9EE0BF72-30A5-864B-9DBC-0F010BCB9ADF}"/>
              </a:ext>
            </a:extLst>
          </p:cNvPr>
          <p:cNvSpPr/>
          <p:nvPr/>
        </p:nvSpPr>
        <p:spPr>
          <a:xfrm>
            <a:off x="5925370" y="4936044"/>
            <a:ext cx="631065" cy="6053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8</a:t>
            </a:r>
          </a:p>
        </p:txBody>
      </p:sp>
      <p:sp>
        <p:nvSpPr>
          <p:cNvPr id="28" name="Oval 27">
            <a:extLst>
              <a:ext uri="{FF2B5EF4-FFF2-40B4-BE49-F238E27FC236}">
                <a16:creationId xmlns:a16="http://schemas.microsoft.com/office/drawing/2014/main" id="{F61C5350-2E6F-E846-904A-A118D1D7CB12}"/>
              </a:ext>
            </a:extLst>
          </p:cNvPr>
          <p:cNvSpPr/>
          <p:nvPr/>
        </p:nvSpPr>
        <p:spPr>
          <a:xfrm>
            <a:off x="7464359" y="4936044"/>
            <a:ext cx="631065" cy="6053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11</a:t>
            </a:r>
          </a:p>
        </p:txBody>
      </p:sp>
      <p:cxnSp>
        <p:nvCxnSpPr>
          <p:cNvPr id="29" name="Straight Arrow Connector 28">
            <a:extLst>
              <a:ext uri="{FF2B5EF4-FFF2-40B4-BE49-F238E27FC236}">
                <a16:creationId xmlns:a16="http://schemas.microsoft.com/office/drawing/2014/main" id="{A5EA9F54-4EB0-4243-B74F-C2BAC14039FA}"/>
              </a:ext>
            </a:extLst>
          </p:cNvPr>
          <p:cNvCxnSpPr>
            <a:stCxn id="26" idx="5"/>
            <a:endCxn id="28" idx="0"/>
          </p:cNvCxnSpPr>
          <p:nvPr/>
        </p:nvCxnSpPr>
        <p:spPr>
          <a:xfrm>
            <a:off x="7235618" y="4509330"/>
            <a:ext cx="544274" cy="426714"/>
          </a:xfrm>
          <a:prstGeom prst="straightConnector1">
            <a:avLst/>
          </a:prstGeom>
          <a:ln w="22225">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4CF018D5-62D3-6546-A8EF-409E7BF1B84A}"/>
              </a:ext>
            </a:extLst>
          </p:cNvPr>
          <p:cNvCxnSpPr>
            <a:cxnSpLocks/>
            <a:stCxn id="26" idx="3"/>
            <a:endCxn id="27" idx="0"/>
          </p:cNvCxnSpPr>
          <p:nvPr/>
        </p:nvCxnSpPr>
        <p:spPr>
          <a:xfrm flipH="1">
            <a:off x="6240903" y="4509330"/>
            <a:ext cx="548484" cy="426714"/>
          </a:xfrm>
          <a:prstGeom prst="straightConnector1">
            <a:avLst/>
          </a:prstGeom>
          <a:ln w="22225">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97B79538-1AEE-9748-BC14-CC63734FC8AE}"/>
              </a:ext>
            </a:extLst>
          </p:cNvPr>
          <p:cNvCxnSpPr>
            <a:cxnSpLocks/>
            <a:stCxn id="6" idx="5"/>
            <a:endCxn id="8" idx="0"/>
          </p:cNvCxnSpPr>
          <p:nvPr/>
        </p:nvCxnSpPr>
        <p:spPr>
          <a:xfrm>
            <a:off x="5750336" y="2396977"/>
            <a:ext cx="2345088" cy="354381"/>
          </a:xfrm>
          <a:prstGeom prst="straightConnector1">
            <a:avLst/>
          </a:prstGeom>
          <a:ln w="28575">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3934A0B9-C6DA-D24A-8482-29A8E739856E}"/>
              </a:ext>
            </a:extLst>
          </p:cNvPr>
          <p:cNvCxnSpPr>
            <a:cxnSpLocks/>
            <a:stCxn id="7" idx="3"/>
            <a:endCxn id="16" idx="0"/>
          </p:cNvCxnSpPr>
          <p:nvPr/>
        </p:nvCxnSpPr>
        <p:spPr>
          <a:xfrm flipH="1">
            <a:off x="1884210" y="3276821"/>
            <a:ext cx="1026135" cy="702111"/>
          </a:xfrm>
          <a:prstGeom prst="straightConnector1">
            <a:avLst/>
          </a:prstGeom>
          <a:ln w="28575">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734805ED-A940-974E-B623-BD554DF776B2}"/>
              </a:ext>
            </a:extLst>
          </p:cNvPr>
          <p:cNvCxnSpPr>
            <a:cxnSpLocks/>
            <a:stCxn id="7" idx="5"/>
            <a:endCxn id="21" idx="0"/>
          </p:cNvCxnSpPr>
          <p:nvPr/>
        </p:nvCxnSpPr>
        <p:spPr>
          <a:xfrm>
            <a:off x="3356576" y="3276821"/>
            <a:ext cx="1055535" cy="757488"/>
          </a:xfrm>
          <a:prstGeom prst="straightConnector1">
            <a:avLst/>
          </a:prstGeom>
          <a:ln w="28575">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767E924A-DD19-0844-B454-4131823BD25B}"/>
              </a:ext>
            </a:extLst>
          </p:cNvPr>
          <p:cNvCxnSpPr>
            <a:cxnSpLocks/>
            <a:stCxn id="8" idx="3"/>
            <a:endCxn id="26" idx="0"/>
          </p:cNvCxnSpPr>
          <p:nvPr/>
        </p:nvCxnSpPr>
        <p:spPr>
          <a:xfrm flipH="1">
            <a:off x="7012503" y="3268021"/>
            <a:ext cx="859805" cy="724646"/>
          </a:xfrm>
          <a:prstGeom prst="straightConnector1">
            <a:avLst/>
          </a:prstGeom>
          <a:ln w="28575">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07B3736D-F864-A043-9258-0A6C3E19EE7E}"/>
              </a:ext>
            </a:extLst>
          </p:cNvPr>
          <p:cNvSpPr txBox="1"/>
          <p:nvPr/>
        </p:nvSpPr>
        <p:spPr>
          <a:xfrm>
            <a:off x="9510398" y="2146007"/>
            <a:ext cx="3431168" cy="2862322"/>
          </a:xfrm>
          <a:prstGeom prst="rect">
            <a:avLst/>
          </a:prstGeom>
          <a:noFill/>
        </p:spPr>
        <p:txBody>
          <a:bodyPr wrap="square" rtlCol="0">
            <a:spAutoFit/>
          </a:bodyPr>
          <a:lstStyle/>
          <a:p>
            <a:pPr marL="285750" indent="-285750">
              <a:buFont typeface="Arial" panose="020B0604020202020204" pitchFamily="34" charset="0"/>
              <a:buChar char="•"/>
            </a:pPr>
            <a:r>
              <a:rPr lang="en-US" dirty="0"/>
              <a:t>Vocabulary: </a:t>
            </a:r>
          </a:p>
          <a:p>
            <a:pPr marL="742950" lvl="1" indent="-285750">
              <a:buFont typeface="Arial" panose="020B0604020202020204" pitchFamily="34" charset="0"/>
              <a:buChar char="•"/>
            </a:pPr>
            <a:r>
              <a:rPr lang="en-US" dirty="0"/>
              <a:t>Node</a:t>
            </a:r>
          </a:p>
          <a:p>
            <a:pPr marL="742950" lvl="1" indent="-285750">
              <a:buFont typeface="Arial" panose="020B0604020202020204" pitchFamily="34" charset="0"/>
              <a:buChar char="•"/>
            </a:pPr>
            <a:r>
              <a:rPr lang="en-US" dirty="0"/>
              <a:t>Edge</a:t>
            </a:r>
          </a:p>
          <a:p>
            <a:pPr marL="742950" lvl="1" indent="-285750">
              <a:buFont typeface="Arial" panose="020B0604020202020204" pitchFamily="34" charset="0"/>
              <a:buChar char="•"/>
            </a:pPr>
            <a:r>
              <a:rPr lang="en-US" dirty="0"/>
              <a:t>Parent</a:t>
            </a:r>
          </a:p>
          <a:p>
            <a:pPr marL="742950" lvl="1" indent="-285750">
              <a:buFont typeface="Arial" panose="020B0604020202020204" pitchFamily="34" charset="0"/>
              <a:buChar char="•"/>
            </a:pPr>
            <a:r>
              <a:rPr lang="en-US" dirty="0"/>
              <a:t>Child</a:t>
            </a:r>
          </a:p>
          <a:p>
            <a:pPr marL="742950" lvl="1" indent="-285750">
              <a:buFont typeface="Arial" panose="020B0604020202020204" pitchFamily="34" charset="0"/>
              <a:buChar char="•"/>
            </a:pPr>
            <a:r>
              <a:rPr lang="en-US" dirty="0"/>
              <a:t>Root</a:t>
            </a:r>
          </a:p>
          <a:p>
            <a:pPr marL="742950" lvl="1" indent="-285750">
              <a:buFont typeface="Arial" panose="020B0604020202020204" pitchFamily="34" charset="0"/>
              <a:buChar char="•"/>
            </a:pPr>
            <a:r>
              <a:rPr lang="en-US" dirty="0"/>
              <a:t>Leaf</a:t>
            </a:r>
          </a:p>
          <a:p>
            <a:pPr marL="285750" indent="-285750">
              <a:buFont typeface="Arial" panose="020B0604020202020204" pitchFamily="34" charset="0"/>
              <a:buChar char="•"/>
            </a:pPr>
            <a:r>
              <a:rPr lang="en-US" dirty="0"/>
              <a:t>Trees are:</a:t>
            </a:r>
          </a:p>
          <a:p>
            <a:pPr marL="742950" lvl="1" indent="-285750">
              <a:buFont typeface="Arial" panose="020B0604020202020204" pitchFamily="34" charset="0"/>
              <a:buChar char="•"/>
            </a:pPr>
            <a:r>
              <a:rPr lang="en-US" dirty="0"/>
              <a:t>Acyclic</a:t>
            </a:r>
          </a:p>
          <a:p>
            <a:pPr marL="742950" lvl="1" indent="-285750">
              <a:buFont typeface="Arial" panose="020B0604020202020204" pitchFamily="34" charset="0"/>
              <a:buChar char="•"/>
            </a:pPr>
            <a:r>
              <a:rPr lang="en-US" dirty="0"/>
              <a:t>Directed</a:t>
            </a:r>
          </a:p>
        </p:txBody>
      </p:sp>
    </p:spTree>
    <p:extLst>
      <p:ext uri="{BB962C8B-B14F-4D97-AF65-F5344CB8AC3E}">
        <p14:creationId xmlns:p14="http://schemas.microsoft.com/office/powerpoint/2010/main" val="27795314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 shot of a computer&#10;&#10;Description automatically generated">
            <a:extLst>
              <a:ext uri="{FF2B5EF4-FFF2-40B4-BE49-F238E27FC236}">
                <a16:creationId xmlns:a16="http://schemas.microsoft.com/office/drawing/2014/main" id="{BC89EA9C-3654-9C46-BF79-241646F73C75}"/>
              </a:ext>
            </a:extLst>
          </p:cNvPr>
          <p:cNvPicPr>
            <a:picLocks noChangeAspect="1"/>
          </p:cNvPicPr>
          <p:nvPr/>
        </p:nvPicPr>
        <p:blipFill>
          <a:blip r:embed="rId3"/>
          <a:stretch>
            <a:fillRect/>
          </a:stretch>
        </p:blipFill>
        <p:spPr>
          <a:xfrm>
            <a:off x="0" y="43953"/>
            <a:ext cx="12192000" cy="6770094"/>
          </a:xfrm>
          <a:prstGeom prst="rect">
            <a:avLst/>
          </a:prstGeom>
        </p:spPr>
      </p:pic>
      <p:sp>
        <p:nvSpPr>
          <p:cNvPr id="4" name="TextBox 3">
            <a:extLst>
              <a:ext uri="{FF2B5EF4-FFF2-40B4-BE49-F238E27FC236}">
                <a16:creationId xmlns:a16="http://schemas.microsoft.com/office/drawing/2014/main" id="{42856E25-1658-104E-A9F0-FA3FEF9A2FB0}"/>
              </a:ext>
            </a:extLst>
          </p:cNvPr>
          <p:cNvSpPr txBox="1"/>
          <p:nvPr/>
        </p:nvSpPr>
        <p:spPr>
          <a:xfrm>
            <a:off x="805628" y="4488708"/>
            <a:ext cx="3925957" cy="369332"/>
          </a:xfrm>
          <a:prstGeom prst="rect">
            <a:avLst/>
          </a:prstGeom>
          <a:noFill/>
        </p:spPr>
        <p:txBody>
          <a:bodyPr wrap="square" rtlCol="0">
            <a:spAutoFit/>
          </a:bodyPr>
          <a:lstStyle/>
          <a:p>
            <a:r>
              <a:rPr lang="en-US" dirty="0">
                <a:hlinkClick r:id="rId4"/>
              </a:rPr>
              <a:t>https://www.ocearch.org/</a:t>
            </a:r>
            <a:endParaRPr lang="en-US" dirty="0"/>
          </a:p>
        </p:txBody>
      </p:sp>
    </p:spTree>
    <p:extLst>
      <p:ext uri="{BB962C8B-B14F-4D97-AF65-F5344CB8AC3E}">
        <p14:creationId xmlns:p14="http://schemas.microsoft.com/office/powerpoint/2010/main" val="16543308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3">
            <a:extLst/>
          </a:blip>
          <a:stretch/>
        </a:blip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6AF6706C-CF07-43A1-BCC4-CBA5D33820D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27EC513A-0808-994E-BB26-FE74C86C81F1}"/>
              </a:ext>
            </a:extLst>
          </p:cNvPr>
          <p:cNvSpPr>
            <a:spLocks noGrp="1"/>
          </p:cNvSpPr>
          <p:nvPr>
            <p:ph type="title"/>
          </p:nvPr>
        </p:nvSpPr>
        <p:spPr>
          <a:xfrm>
            <a:off x="8180983" y="639097"/>
            <a:ext cx="3352256" cy="3746634"/>
          </a:xfrm>
        </p:spPr>
        <p:txBody>
          <a:bodyPr vert="horz" lIns="91440" tIns="45720" rIns="91440" bIns="45720" rtlCol="0" anchor="b">
            <a:normAutofit/>
          </a:bodyPr>
          <a:lstStyle/>
          <a:p>
            <a:pPr algn="r"/>
            <a:r>
              <a:rPr lang="en-US" sz="4800"/>
              <a:t>Searching</a:t>
            </a:r>
          </a:p>
        </p:txBody>
      </p:sp>
      <p:pic>
        <p:nvPicPr>
          <p:cNvPr id="8" name="Content Placeholder 4" descr="A screenshot of a cell phone&#10;&#10;Description automatically generated">
            <a:extLst>
              <a:ext uri="{FF2B5EF4-FFF2-40B4-BE49-F238E27FC236}">
                <a16:creationId xmlns:a16="http://schemas.microsoft.com/office/drawing/2014/main" id="{02C01598-ADC1-5840-AEF0-1EBADB550374}"/>
              </a:ext>
            </a:extLst>
          </p:cNvPr>
          <p:cNvPicPr>
            <a:picLocks noChangeAspect="1"/>
          </p:cNvPicPr>
          <p:nvPr/>
        </p:nvPicPr>
        <p:blipFill>
          <a:blip r:embed="rId5"/>
          <a:stretch>
            <a:fillRect/>
          </a:stretch>
        </p:blipFill>
        <p:spPr>
          <a:xfrm>
            <a:off x="629810" y="931116"/>
            <a:ext cx="6921364" cy="5000683"/>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
        <p:nvSpPr>
          <p:cNvPr id="6" name="TextBox 5">
            <a:extLst>
              <a:ext uri="{FF2B5EF4-FFF2-40B4-BE49-F238E27FC236}">
                <a16:creationId xmlns:a16="http://schemas.microsoft.com/office/drawing/2014/main" id="{2A39EAF4-427B-D64D-8C62-9E2DE50F07D3}"/>
              </a:ext>
            </a:extLst>
          </p:cNvPr>
          <p:cNvSpPr txBox="1"/>
          <p:nvPr/>
        </p:nvSpPr>
        <p:spPr>
          <a:xfrm>
            <a:off x="8706119" y="1094703"/>
            <a:ext cx="2975020" cy="1477328"/>
          </a:xfrm>
          <a:prstGeom prst="rect">
            <a:avLst/>
          </a:prstGeom>
          <a:noFill/>
        </p:spPr>
        <p:txBody>
          <a:bodyPr wrap="square" rtlCol="0">
            <a:spAutoFit/>
          </a:bodyPr>
          <a:lstStyle/>
          <a:p>
            <a:r>
              <a:rPr lang="en-US" dirty="0"/>
              <a:t>For this example, we put our sorted data in a binary search tree and can then get the location data for a specific timestamp</a:t>
            </a:r>
          </a:p>
        </p:txBody>
      </p:sp>
    </p:spTree>
    <p:extLst>
      <p:ext uri="{BB962C8B-B14F-4D97-AF65-F5344CB8AC3E}">
        <p14:creationId xmlns:p14="http://schemas.microsoft.com/office/powerpoint/2010/main" val="25393470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1D67DF-1A51-5748-A589-F00B60B13EBA}"/>
              </a:ext>
            </a:extLst>
          </p:cNvPr>
          <p:cNvSpPr>
            <a:spLocks noGrp="1"/>
          </p:cNvSpPr>
          <p:nvPr>
            <p:ph type="title"/>
          </p:nvPr>
        </p:nvSpPr>
        <p:spPr/>
        <p:txBody>
          <a:bodyPr/>
          <a:lstStyle/>
          <a:p>
            <a:r>
              <a:rPr lang="en-US" dirty="0"/>
              <a:t>Graphs</a:t>
            </a:r>
          </a:p>
        </p:txBody>
      </p:sp>
      <p:sp>
        <p:nvSpPr>
          <p:cNvPr id="3" name="Content Placeholder 2">
            <a:extLst>
              <a:ext uri="{FF2B5EF4-FFF2-40B4-BE49-F238E27FC236}">
                <a16:creationId xmlns:a16="http://schemas.microsoft.com/office/drawing/2014/main" id="{7EAD36AD-E49E-8D43-BE4F-7A0F788EF69B}"/>
              </a:ext>
            </a:extLst>
          </p:cNvPr>
          <p:cNvSpPr>
            <a:spLocks noGrp="1"/>
          </p:cNvSpPr>
          <p:nvPr>
            <p:ph idx="1"/>
          </p:nvPr>
        </p:nvSpPr>
        <p:spPr>
          <a:xfrm>
            <a:off x="685802" y="2142067"/>
            <a:ext cx="5557186" cy="3649133"/>
          </a:xfrm>
        </p:spPr>
        <p:txBody>
          <a:bodyPr/>
          <a:lstStyle/>
          <a:p>
            <a:r>
              <a:rPr lang="en-US" dirty="0"/>
              <a:t>Like a tree: nodes, edges</a:t>
            </a:r>
          </a:p>
          <a:p>
            <a:r>
              <a:rPr lang="en-US" dirty="0"/>
              <a:t>More generic: neighbors and undirected</a:t>
            </a:r>
          </a:p>
          <a:p>
            <a:r>
              <a:rPr lang="en-US" dirty="0"/>
              <a:t>Path: a set of nodes or edges defining a traversal sequence in the graph</a:t>
            </a:r>
          </a:p>
          <a:p>
            <a:r>
              <a:rPr lang="en-US" dirty="0"/>
              <a:t>In this example, we use the time sorted data to create a path of where a shark travels</a:t>
            </a:r>
          </a:p>
          <a:p>
            <a:pPr marL="0" indent="0">
              <a:buNone/>
            </a:pPr>
            <a:endParaRPr lang="en-US" dirty="0"/>
          </a:p>
        </p:txBody>
      </p:sp>
      <p:sp>
        <p:nvSpPr>
          <p:cNvPr id="4" name="Oval 3">
            <a:extLst>
              <a:ext uri="{FF2B5EF4-FFF2-40B4-BE49-F238E27FC236}">
                <a16:creationId xmlns:a16="http://schemas.microsoft.com/office/drawing/2014/main" id="{40E0135C-B81E-2944-A8AB-27F65F9DC060}"/>
              </a:ext>
            </a:extLst>
          </p:cNvPr>
          <p:cNvSpPr/>
          <p:nvPr/>
        </p:nvSpPr>
        <p:spPr>
          <a:xfrm>
            <a:off x="6400800" y="3103808"/>
            <a:ext cx="682580" cy="63106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a:t>
            </a:r>
          </a:p>
        </p:txBody>
      </p:sp>
      <p:sp>
        <p:nvSpPr>
          <p:cNvPr id="5" name="Oval 4">
            <a:extLst>
              <a:ext uri="{FF2B5EF4-FFF2-40B4-BE49-F238E27FC236}">
                <a16:creationId xmlns:a16="http://schemas.microsoft.com/office/drawing/2014/main" id="{6D1577F3-02CB-564F-A7A7-2BE1EF72D308}"/>
              </a:ext>
            </a:extLst>
          </p:cNvPr>
          <p:cNvSpPr/>
          <p:nvPr/>
        </p:nvSpPr>
        <p:spPr>
          <a:xfrm>
            <a:off x="8188817" y="1826534"/>
            <a:ext cx="682580" cy="63106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t>
            </a:r>
          </a:p>
        </p:txBody>
      </p:sp>
      <p:sp>
        <p:nvSpPr>
          <p:cNvPr id="6" name="Oval 5">
            <a:extLst>
              <a:ext uri="{FF2B5EF4-FFF2-40B4-BE49-F238E27FC236}">
                <a16:creationId xmlns:a16="http://schemas.microsoft.com/office/drawing/2014/main" id="{71FD476B-7ED3-EA45-804E-B0146BD850AD}"/>
              </a:ext>
            </a:extLst>
          </p:cNvPr>
          <p:cNvSpPr/>
          <p:nvPr/>
        </p:nvSpPr>
        <p:spPr>
          <a:xfrm>
            <a:off x="9953223" y="3113467"/>
            <a:ext cx="682580" cy="63106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t>
            </a:r>
          </a:p>
        </p:txBody>
      </p:sp>
      <p:sp>
        <p:nvSpPr>
          <p:cNvPr id="7" name="Oval 6">
            <a:extLst>
              <a:ext uri="{FF2B5EF4-FFF2-40B4-BE49-F238E27FC236}">
                <a16:creationId xmlns:a16="http://schemas.microsoft.com/office/drawing/2014/main" id="{BCFF3526-0162-894B-984D-427F40C15712}"/>
              </a:ext>
            </a:extLst>
          </p:cNvPr>
          <p:cNvSpPr/>
          <p:nvPr/>
        </p:nvSpPr>
        <p:spPr>
          <a:xfrm>
            <a:off x="6400800" y="4981977"/>
            <a:ext cx="682580" cy="63106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a:t>
            </a:r>
          </a:p>
        </p:txBody>
      </p:sp>
      <p:sp>
        <p:nvSpPr>
          <p:cNvPr id="8" name="Oval 7">
            <a:extLst>
              <a:ext uri="{FF2B5EF4-FFF2-40B4-BE49-F238E27FC236}">
                <a16:creationId xmlns:a16="http://schemas.microsoft.com/office/drawing/2014/main" id="{AA72744A-0053-9E40-8D11-A29F3A5E4CA8}"/>
              </a:ext>
            </a:extLst>
          </p:cNvPr>
          <p:cNvSpPr/>
          <p:nvPr/>
        </p:nvSpPr>
        <p:spPr>
          <a:xfrm>
            <a:off x="6400800" y="1030131"/>
            <a:ext cx="682580" cy="63106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9" name="Oval 8">
            <a:extLst>
              <a:ext uri="{FF2B5EF4-FFF2-40B4-BE49-F238E27FC236}">
                <a16:creationId xmlns:a16="http://schemas.microsoft.com/office/drawing/2014/main" id="{6E78D290-0F59-D243-B6FC-4D64D4C0A788}"/>
              </a:ext>
            </a:extLst>
          </p:cNvPr>
          <p:cNvSpPr/>
          <p:nvPr/>
        </p:nvSpPr>
        <p:spPr>
          <a:xfrm>
            <a:off x="8188817" y="3808867"/>
            <a:ext cx="682580" cy="63106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
            </a:r>
          </a:p>
        </p:txBody>
      </p:sp>
      <p:cxnSp>
        <p:nvCxnSpPr>
          <p:cNvPr id="11" name="Straight Connector 10">
            <a:extLst>
              <a:ext uri="{FF2B5EF4-FFF2-40B4-BE49-F238E27FC236}">
                <a16:creationId xmlns:a16="http://schemas.microsoft.com/office/drawing/2014/main" id="{7BFA4451-7DAE-A040-807D-4A8CF50C22A7}"/>
              </a:ext>
            </a:extLst>
          </p:cNvPr>
          <p:cNvCxnSpPr>
            <a:stCxn id="7" idx="7"/>
            <a:endCxn id="9" idx="4"/>
          </p:cNvCxnSpPr>
          <p:nvPr/>
        </p:nvCxnSpPr>
        <p:spPr>
          <a:xfrm flipV="1">
            <a:off x="6983418" y="4439932"/>
            <a:ext cx="1546689" cy="634462"/>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C62D37B3-583A-F44F-83DA-0985859ED461}"/>
              </a:ext>
            </a:extLst>
          </p:cNvPr>
          <p:cNvCxnSpPr>
            <a:stCxn id="8" idx="5"/>
            <a:endCxn id="5" idx="1"/>
          </p:cNvCxnSpPr>
          <p:nvPr/>
        </p:nvCxnSpPr>
        <p:spPr>
          <a:xfrm>
            <a:off x="6983418" y="1568779"/>
            <a:ext cx="1305361" cy="350172"/>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4B456569-B78C-CD46-AFFA-C122E6FB2417}"/>
              </a:ext>
            </a:extLst>
          </p:cNvPr>
          <p:cNvCxnSpPr>
            <a:stCxn id="8" idx="4"/>
            <a:endCxn id="4" idx="0"/>
          </p:cNvCxnSpPr>
          <p:nvPr/>
        </p:nvCxnSpPr>
        <p:spPr>
          <a:xfrm>
            <a:off x="6742090" y="1661196"/>
            <a:ext cx="0" cy="1442612"/>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E838FD30-0502-8C4C-8CFB-18D67119BED3}"/>
              </a:ext>
            </a:extLst>
          </p:cNvPr>
          <p:cNvCxnSpPr>
            <a:stCxn id="5" idx="4"/>
            <a:endCxn id="9" idx="0"/>
          </p:cNvCxnSpPr>
          <p:nvPr/>
        </p:nvCxnSpPr>
        <p:spPr>
          <a:xfrm>
            <a:off x="8530107" y="2457599"/>
            <a:ext cx="0" cy="1351268"/>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A720168C-6A36-0049-8087-6F4FE806277C}"/>
              </a:ext>
            </a:extLst>
          </p:cNvPr>
          <p:cNvCxnSpPr>
            <a:stCxn id="5" idx="5"/>
            <a:endCxn id="6" idx="0"/>
          </p:cNvCxnSpPr>
          <p:nvPr/>
        </p:nvCxnSpPr>
        <p:spPr>
          <a:xfrm>
            <a:off x="8771435" y="2365182"/>
            <a:ext cx="1523078" cy="748285"/>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4EA9311-FB5A-0F45-9537-69BC0421D0A3}"/>
              </a:ext>
            </a:extLst>
          </p:cNvPr>
          <p:cNvCxnSpPr>
            <a:stCxn id="9" idx="6"/>
            <a:endCxn id="6" idx="3"/>
          </p:cNvCxnSpPr>
          <p:nvPr/>
        </p:nvCxnSpPr>
        <p:spPr>
          <a:xfrm flipV="1">
            <a:off x="8871397" y="3652115"/>
            <a:ext cx="1181788" cy="472285"/>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29151312-7B88-C046-A2F1-065FC0512A50}"/>
              </a:ext>
            </a:extLst>
          </p:cNvPr>
          <p:cNvCxnSpPr>
            <a:stCxn id="4" idx="4"/>
            <a:endCxn id="7" idx="0"/>
          </p:cNvCxnSpPr>
          <p:nvPr/>
        </p:nvCxnSpPr>
        <p:spPr>
          <a:xfrm>
            <a:off x="6742090" y="3734873"/>
            <a:ext cx="0" cy="1247104"/>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278369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3">
            <a:extLst/>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D35F4-F9EB-1240-91D7-817803A9A7F4}"/>
              </a:ext>
            </a:extLst>
          </p:cNvPr>
          <p:cNvSpPr>
            <a:spLocks noGrp="1"/>
          </p:cNvSpPr>
          <p:nvPr>
            <p:ph type="title"/>
          </p:nvPr>
        </p:nvSpPr>
        <p:spPr>
          <a:xfrm>
            <a:off x="6717278" y="1030288"/>
            <a:ext cx="4099947" cy="1035579"/>
          </a:xfrm>
        </p:spPr>
        <p:txBody>
          <a:bodyPr>
            <a:normAutofit/>
          </a:bodyPr>
          <a:lstStyle/>
          <a:p>
            <a:r>
              <a:rPr lang="en-US" dirty="0"/>
              <a:t>Graphs</a:t>
            </a:r>
          </a:p>
        </p:txBody>
      </p:sp>
      <p:pic>
        <p:nvPicPr>
          <p:cNvPr id="7" name="Picture 6" descr="A screenshot of a cell phone&#10;&#10;Description automatically generated">
            <a:extLst>
              <a:ext uri="{FF2B5EF4-FFF2-40B4-BE49-F238E27FC236}">
                <a16:creationId xmlns:a16="http://schemas.microsoft.com/office/drawing/2014/main" id="{FC05A3A7-5FFD-1243-BCA3-0D65D69A6C82}"/>
              </a:ext>
            </a:extLst>
          </p:cNvPr>
          <p:cNvPicPr>
            <a:picLocks noChangeAspect="1"/>
          </p:cNvPicPr>
          <p:nvPr/>
        </p:nvPicPr>
        <p:blipFill>
          <a:blip r:embed="rId4"/>
          <a:stretch>
            <a:fillRect/>
          </a:stretch>
        </p:blipFill>
        <p:spPr>
          <a:xfrm>
            <a:off x="1351184" y="639098"/>
            <a:ext cx="4079431" cy="2692424"/>
          </a:xfrm>
          <a:prstGeom prst="roundRect">
            <a:avLst>
              <a:gd name="adj" fmla="val 6267"/>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pic>
        <p:nvPicPr>
          <p:cNvPr id="5" name="Picture 4">
            <a:extLst>
              <a:ext uri="{FF2B5EF4-FFF2-40B4-BE49-F238E27FC236}">
                <a16:creationId xmlns:a16="http://schemas.microsoft.com/office/drawing/2014/main" id="{9526DDA0-6F3A-2F49-B10C-6BEB5AC6813C}"/>
              </a:ext>
            </a:extLst>
          </p:cNvPr>
          <p:cNvPicPr>
            <a:picLocks noChangeAspect="1"/>
          </p:cNvPicPr>
          <p:nvPr/>
        </p:nvPicPr>
        <p:blipFill>
          <a:blip r:embed="rId5"/>
          <a:stretch>
            <a:fillRect/>
          </a:stretch>
        </p:blipFill>
        <p:spPr>
          <a:xfrm>
            <a:off x="663839" y="3961576"/>
            <a:ext cx="5454122" cy="1813494"/>
          </a:xfrm>
          <a:prstGeom prst="roundRect">
            <a:avLst>
              <a:gd name="adj" fmla="val 6267"/>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
        <p:nvSpPr>
          <p:cNvPr id="3" name="Content Placeholder 2">
            <a:extLst>
              <a:ext uri="{FF2B5EF4-FFF2-40B4-BE49-F238E27FC236}">
                <a16:creationId xmlns:a16="http://schemas.microsoft.com/office/drawing/2014/main" id="{BEEBE8F6-EDE0-2448-BD07-7A8F3C4D5226}"/>
              </a:ext>
            </a:extLst>
          </p:cNvPr>
          <p:cNvSpPr>
            <a:spLocks noGrp="1"/>
          </p:cNvSpPr>
          <p:nvPr>
            <p:ph idx="1"/>
          </p:nvPr>
        </p:nvSpPr>
        <p:spPr>
          <a:xfrm>
            <a:off x="6717278" y="2142067"/>
            <a:ext cx="4099947" cy="3649133"/>
          </a:xfrm>
        </p:spPr>
        <p:txBody>
          <a:bodyPr>
            <a:normAutofit/>
          </a:bodyPr>
          <a:lstStyle/>
          <a:p>
            <a:r>
              <a:rPr lang="en-US" dirty="0"/>
              <a:t>The graph is a map of nodes with key: coordinates and value: node object</a:t>
            </a:r>
          </a:p>
          <a:p>
            <a:r>
              <a:rPr lang="en-US" dirty="0"/>
              <a:t>The node object contains information about how many times this location has been visited and where the shark was before and after being at this location</a:t>
            </a:r>
          </a:p>
          <a:p>
            <a:r>
              <a:rPr lang="en-US" dirty="0"/>
              <a:t>The previous field will be used in tracing a search path</a:t>
            </a:r>
          </a:p>
        </p:txBody>
      </p:sp>
    </p:spTree>
    <p:extLst>
      <p:ext uri="{BB962C8B-B14F-4D97-AF65-F5344CB8AC3E}">
        <p14:creationId xmlns:p14="http://schemas.microsoft.com/office/powerpoint/2010/main" val="2487056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extLst/>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3DD67E-537C-E94F-AB6C-BA8C4216B261}"/>
              </a:ext>
            </a:extLst>
          </p:cNvPr>
          <p:cNvSpPr>
            <a:spLocks noGrp="1"/>
          </p:cNvSpPr>
          <p:nvPr>
            <p:ph type="title"/>
          </p:nvPr>
        </p:nvSpPr>
        <p:spPr>
          <a:xfrm>
            <a:off x="7865806" y="643463"/>
            <a:ext cx="3706762" cy="1608124"/>
          </a:xfrm>
        </p:spPr>
        <p:txBody>
          <a:bodyPr>
            <a:normAutofit/>
          </a:bodyPr>
          <a:lstStyle/>
          <a:p>
            <a:r>
              <a:rPr lang="en-US" dirty="0"/>
              <a:t>Graph Search</a:t>
            </a:r>
          </a:p>
        </p:txBody>
      </p:sp>
      <p:sp>
        <p:nvSpPr>
          <p:cNvPr id="10" name="Content Placeholder 9">
            <a:extLst>
              <a:ext uri="{FF2B5EF4-FFF2-40B4-BE49-F238E27FC236}">
                <a16:creationId xmlns:a16="http://schemas.microsoft.com/office/drawing/2014/main" id="{FBDB34F0-ECD7-48E9-AE65-7D376C073D2D}"/>
              </a:ext>
            </a:extLst>
          </p:cNvPr>
          <p:cNvSpPr>
            <a:spLocks noGrp="1"/>
          </p:cNvSpPr>
          <p:nvPr>
            <p:ph idx="1"/>
          </p:nvPr>
        </p:nvSpPr>
        <p:spPr>
          <a:xfrm>
            <a:off x="5915696" y="2251587"/>
            <a:ext cx="5656872" cy="3972232"/>
          </a:xfrm>
        </p:spPr>
        <p:txBody>
          <a:bodyPr>
            <a:normAutofit/>
          </a:bodyPr>
          <a:lstStyle/>
          <a:p>
            <a:r>
              <a:rPr lang="en-US" dirty="0"/>
              <a:t>Search starts with one node and then goes to their neighbors</a:t>
            </a:r>
          </a:p>
          <a:p>
            <a:r>
              <a:rPr lang="en-US" dirty="0"/>
              <a:t>Then those neighbors add their neighbors and so on</a:t>
            </a:r>
          </a:p>
          <a:p>
            <a:r>
              <a:rPr lang="en-US" dirty="0"/>
              <a:t>When you find your target, you stop</a:t>
            </a:r>
          </a:p>
          <a:p>
            <a:r>
              <a:rPr lang="en-US" b="1" dirty="0"/>
              <a:t>Breadth first: </a:t>
            </a:r>
            <a:r>
              <a:rPr lang="en-US" dirty="0"/>
              <a:t>Search the “closest” nodes first</a:t>
            </a:r>
          </a:p>
          <a:p>
            <a:pPr lvl="1"/>
            <a:r>
              <a:rPr lang="en-US" dirty="0"/>
              <a:t>Will find shortest path</a:t>
            </a:r>
          </a:p>
          <a:p>
            <a:r>
              <a:rPr lang="en-US" b="1" dirty="0"/>
              <a:t>Depth first: </a:t>
            </a:r>
            <a:r>
              <a:rPr lang="en-US" dirty="0"/>
              <a:t>Search the furthest nodes first</a:t>
            </a:r>
          </a:p>
          <a:p>
            <a:pPr lvl="1"/>
            <a:r>
              <a:rPr lang="en-US" dirty="0"/>
              <a:t>Will find any path (faster)</a:t>
            </a:r>
          </a:p>
          <a:p>
            <a:r>
              <a:rPr lang="en-US" b="1" dirty="0"/>
              <a:t>Cycles: </a:t>
            </a:r>
            <a:r>
              <a:rPr lang="en-US" dirty="0"/>
              <a:t>prevent infinite loops by marking what is visited already</a:t>
            </a:r>
          </a:p>
        </p:txBody>
      </p:sp>
      <p:sp>
        <p:nvSpPr>
          <p:cNvPr id="9" name="Oval 8">
            <a:extLst>
              <a:ext uri="{FF2B5EF4-FFF2-40B4-BE49-F238E27FC236}">
                <a16:creationId xmlns:a16="http://schemas.microsoft.com/office/drawing/2014/main" id="{E6F8CAC6-2B91-9341-AE50-779D66ABF1E8}"/>
              </a:ext>
            </a:extLst>
          </p:cNvPr>
          <p:cNvSpPr/>
          <p:nvPr/>
        </p:nvSpPr>
        <p:spPr>
          <a:xfrm>
            <a:off x="1339403" y="2717140"/>
            <a:ext cx="682580" cy="631065"/>
          </a:xfrm>
          <a:prstGeom prst="ellipse">
            <a:avLst/>
          </a:prstGeom>
          <a:ln w="412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a:t>
            </a:r>
          </a:p>
        </p:txBody>
      </p:sp>
      <p:sp>
        <p:nvSpPr>
          <p:cNvPr id="11" name="Oval 10">
            <a:extLst>
              <a:ext uri="{FF2B5EF4-FFF2-40B4-BE49-F238E27FC236}">
                <a16:creationId xmlns:a16="http://schemas.microsoft.com/office/drawing/2014/main" id="{D642FFE2-C2E7-874A-BA73-0BCDD0882664}"/>
              </a:ext>
            </a:extLst>
          </p:cNvPr>
          <p:cNvSpPr/>
          <p:nvPr/>
        </p:nvSpPr>
        <p:spPr>
          <a:xfrm>
            <a:off x="3127420" y="1439866"/>
            <a:ext cx="682580" cy="631065"/>
          </a:xfrm>
          <a:prstGeom prst="ellipse">
            <a:avLst/>
          </a:prstGeom>
          <a:ln w="412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t>
            </a:r>
          </a:p>
        </p:txBody>
      </p:sp>
      <p:sp>
        <p:nvSpPr>
          <p:cNvPr id="12" name="Oval 11">
            <a:extLst>
              <a:ext uri="{FF2B5EF4-FFF2-40B4-BE49-F238E27FC236}">
                <a16:creationId xmlns:a16="http://schemas.microsoft.com/office/drawing/2014/main" id="{3A8895FD-53C4-C742-96E3-1BDB546B1899}"/>
              </a:ext>
            </a:extLst>
          </p:cNvPr>
          <p:cNvSpPr/>
          <p:nvPr/>
        </p:nvSpPr>
        <p:spPr>
          <a:xfrm>
            <a:off x="4891826" y="2726799"/>
            <a:ext cx="682580" cy="63106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t>
            </a:r>
          </a:p>
        </p:txBody>
      </p:sp>
      <p:sp>
        <p:nvSpPr>
          <p:cNvPr id="13" name="Oval 12">
            <a:extLst>
              <a:ext uri="{FF2B5EF4-FFF2-40B4-BE49-F238E27FC236}">
                <a16:creationId xmlns:a16="http://schemas.microsoft.com/office/drawing/2014/main" id="{A3188EF6-70C5-D149-8654-35117F7BDEB1}"/>
              </a:ext>
            </a:extLst>
          </p:cNvPr>
          <p:cNvSpPr/>
          <p:nvPr/>
        </p:nvSpPr>
        <p:spPr>
          <a:xfrm>
            <a:off x="1339403" y="4595309"/>
            <a:ext cx="682580" cy="631065"/>
          </a:xfrm>
          <a:prstGeom prst="ellipse">
            <a:avLst/>
          </a:prstGeom>
          <a:ln w="444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a:t>
            </a:r>
          </a:p>
        </p:txBody>
      </p:sp>
      <p:sp>
        <p:nvSpPr>
          <p:cNvPr id="14" name="Oval 13">
            <a:extLst>
              <a:ext uri="{FF2B5EF4-FFF2-40B4-BE49-F238E27FC236}">
                <a16:creationId xmlns:a16="http://schemas.microsoft.com/office/drawing/2014/main" id="{B23AB90A-65D9-4745-ACFC-3DA6509A9AAF}"/>
              </a:ext>
            </a:extLst>
          </p:cNvPr>
          <p:cNvSpPr/>
          <p:nvPr/>
        </p:nvSpPr>
        <p:spPr>
          <a:xfrm>
            <a:off x="1339403" y="643463"/>
            <a:ext cx="682580" cy="631065"/>
          </a:xfrm>
          <a:prstGeom prst="ellipse">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15" name="Oval 14">
            <a:extLst>
              <a:ext uri="{FF2B5EF4-FFF2-40B4-BE49-F238E27FC236}">
                <a16:creationId xmlns:a16="http://schemas.microsoft.com/office/drawing/2014/main" id="{C2CF31C3-A585-4147-9087-FE4D80C9553E}"/>
              </a:ext>
            </a:extLst>
          </p:cNvPr>
          <p:cNvSpPr/>
          <p:nvPr/>
        </p:nvSpPr>
        <p:spPr>
          <a:xfrm>
            <a:off x="3127420" y="3422199"/>
            <a:ext cx="682580" cy="63106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
            </a:r>
          </a:p>
        </p:txBody>
      </p:sp>
      <p:cxnSp>
        <p:nvCxnSpPr>
          <p:cNvPr id="16" name="Straight Connector 15">
            <a:extLst>
              <a:ext uri="{FF2B5EF4-FFF2-40B4-BE49-F238E27FC236}">
                <a16:creationId xmlns:a16="http://schemas.microsoft.com/office/drawing/2014/main" id="{89EA4D09-C6FC-474D-95AD-746924E8C8FD}"/>
              </a:ext>
            </a:extLst>
          </p:cNvPr>
          <p:cNvCxnSpPr>
            <a:stCxn id="13" idx="7"/>
            <a:endCxn id="15" idx="4"/>
          </p:cNvCxnSpPr>
          <p:nvPr/>
        </p:nvCxnSpPr>
        <p:spPr>
          <a:xfrm flipV="1">
            <a:off x="1922021" y="4053264"/>
            <a:ext cx="1546689" cy="634462"/>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A45DF8CB-6ADF-AE47-B438-643A400A57F2}"/>
              </a:ext>
            </a:extLst>
          </p:cNvPr>
          <p:cNvCxnSpPr>
            <a:stCxn id="14" idx="5"/>
            <a:endCxn id="11" idx="1"/>
          </p:cNvCxnSpPr>
          <p:nvPr/>
        </p:nvCxnSpPr>
        <p:spPr>
          <a:xfrm>
            <a:off x="1922021" y="1182111"/>
            <a:ext cx="1305361" cy="350172"/>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8DF8C691-EC54-9A46-BA31-2F2D51C02CD3}"/>
              </a:ext>
            </a:extLst>
          </p:cNvPr>
          <p:cNvCxnSpPr>
            <a:stCxn id="14" idx="4"/>
            <a:endCxn id="9" idx="0"/>
          </p:cNvCxnSpPr>
          <p:nvPr/>
        </p:nvCxnSpPr>
        <p:spPr>
          <a:xfrm>
            <a:off x="1680693" y="1274528"/>
            <a:ext cx="0" cy="1442612"/>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A4EAF5DA-A612-A643-969B-8DB8ED18D9DA}"/>
              </a:ext>
            </a:extLst>
          </p:cNvPr>
          <p:cNvCxnSpPr>
            <a:stCxn id="11" idx="4"/>
            <a:endCxn id="15" idx="0"/>
          </p:cNvCxnSpPr>
          <p:nvPr/>
        </p:nvCxnSpPr>
        <p:spPr>
          <a:xfrm>
            <a:off x="3468710" y="2070931"/>
            <a:ext cx="0" cy="1351268"/>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605CFBDA-FE68-0443-B07C-643B78826848}"/>
              </a:ext>
            </a:extLst>
          </p:cNvPr>
          <p:cNvCxnSpPr>
            <a:stCxn id="11" idx="5"/>
            <a:endCxn id="12" idx="0"/>
          </p:cNvCxnSpPr>
          <p:nvPr/>
        </p:nvCxnSpPr>
        <p:spPr>
          <a:xfrm>
            <a:off x="3710038" y="1978514"/>
            <a:ext cx="1523078" cy="748285"/>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1AF41B16-A9DD-734F-B509-AB1331519276}"/>
              </a:ext>
            </a:extLst>
          </p:cNvPr>
          <p:cNvCxnSpPr>
            <a:stCxn id="15" idx="6"/>
            <a:endCxn id="12" idx="3"/>
          </p:cNvCxnSpPr>
          <p:nvPr/>
        </p:nvCxnSpPr>
        <p:spPr>
          <a:xfrm flipV="1">
            <a:off x="3810000" y="3265447"/>
            <a:ext cx="1181788" cy="472285"/>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C3C175ED-98A5-BD4A-8802-AB0B7737FA74}"/>
              </a:ext>
            </a:extLst>
          </p:cNvPr>
          <p:cNvCxnSpPr>
            <a:stCxn id="9" idx="4"/>
            <a:endCxn id="13" idx="0"/>
          </p:cNvCxnSpPr>
          <p:nvPr/>
        </p:nvCxnSpPr>
        <p:spPr>
          <a:xfrm>
            <a:off x="1680693" y="3348205"/>
            <a:ext cx="0" cy="1247104"/>
          </a:xfrm>
          <a:prstGeom prst="line">
            <a:avLst/>
          </a:prstGeom>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3F070BB3-3B0D-8D44-9647-69DFE8AD6DF1}"/>
              </a:ext>
            </a:extLst>
          </p:cNvPr>
          <p:cNvSpPr txBox="1"/>
          <p:nvPr/>
        </p:nvSpPr>
        <p:spPr>
          <a:xfrm>
            <a:off x="1051775" y="812779"/>
            <a:ext cx="287628" cy="369332"/>
          </a:xfrm>
          <a:prstGeom prst="rect">
            <a:avLst/>
          </a:prstGeom>
          <a:noFill/>
        </p:spPr>
        <p:txBody>
          <a:bodyPr wrap="square" rtlCol="0">
            <a:spAutoFit/>
          </a:bodyPr>
          <a:lstStyle/>
          <a:p>
            <a:r>
              <a:rPr lang="en-US" dirty="0"/>
              <a:t>1</a:t>
            </a:r>
          </a:p>
        </p:txBody>
      </p:sp>
      <p:sp>
        <p:nvSpPr>
          <p:cNvPr id="23" name="TextBox 22">
            <a:extLst>
              <a:ext uri="{FF2B5EF4-FFF2-40B4-BE49-F238E27FC236}">
                <a16:creationId xmlns:a16="http://schemas.microsoft.com/office/drawing/2014/main" id="{362708B1-4DD0-5C4F-83A6-2658C6E895C4}"/>
              </a:ext>
            </a:extLst>
          </p:cNvPr>
          <p:cNvSpPr txBox="1"/>
          <p:nvPr/>
        </p:nvSpPr>
        <p:spPr>
          <a:xfrm>
            <a:off x="982534" y="2857665"/>
            <a:ext cx="287628" cy="369332"/>
          </a:xfrm>
          <a:prstGeom prst="rect">
            <a:avLst/>
          </a:prstGeom>
          <a:noFill/>
        </p:spPr>
        <p:txBody>
          <a:bodyPr wrap="square" rtlCol="0">
            <a:spAutoFit/>
          </a:bodyPr>
          <a:lstStyle/>
          <a:p>
            <a:r>
              <a:rPr lang="en-US" dirty="0"/>
              <a:t>2</a:t>
            </a:r>
          </a:p>
        </p:txBody>
      </p:sp>
      <p:sp>
        <p:nvSpPr>
          <p:cNvPr id="24" name="TextBox 23">
            <a:extLst>
              <a:ext uri="{FF2B5EF4-FFF2-40B4-BE49-F238E27FC236}">
                <a16:creationId xmlns:a16="http://schemas.microsoft.com/office/drawing/2014/main" id="{D59A2A2A-6D77-5A45-BDEC-0BD74258F5B3}"/>
              </a:ext>
            </a:extLst>
          </p:cNvPr>
          <p:cNvSpPr txBox="1"/>
          <p:nvPr/>
        </p:nvSpPr>
        <p:spPr>
          <a:xfrm>
            <a:off x="3564782" y="1078193"/>
            <a:ext cx="1305353" cy="369332"/>
          </a:xfrm>
          <a:prstGeom prst="rect">
            <a:avLst/>
          </a:prstGeom>
          <a:noFill/>
        </p:spPr>
        <p:txBody>
          <a:bodyPr wrap="square" rtlCol="0">
            <a:spAutoFit/>
          </a:bodyPr>
          <a:lstStyle/>
          <a:p>
            <a:r>
              <a:rPr lang="en-US" dirty="0">
                <a:solidFill>
                  <a:schemeClr val="accent5"/>
                </a:solidFill>
              </a:rPr>
              <a:t>BFS: 3</a:t>
            </a:r>
          </a:p>
        </p:txBody>
      </p:sp>
      <p:sp>
        <p:nvSpPr>
          <p:cNvPr id="25" name="TextBox 24">
            <a:extLst>
              <a:ext uri="{FF2B5EF4-FFF2-40B4-BE49-F238E27FC236}">
                <a16:creationId xmlns:a16="http://schemas.microsoft.com/office/drawing/2014/main" id="{50B86684-B7CA-344A-A1B8-30A86E046CAD}"/>
              </a:ext>
            </a:extLst>
          </p:cNvPr>
          <p:cNvSpPr txBox="1"/>
          <p:nvPr/>
        </p:nvSpPr>
        <p:spPr>
          <a:xfrm>
            <a:off x="373487" y="4726175"/>
            <a:ext cx="896675" cy="369332"/>
          </a:xfrm>
          <a:prstGeom prst="rect">
            <a:avLst/>
          </a:prstGeom>
          <a:noFill/>
        </p:spPr>
        <p:txBody>
          <a:bodyPr wrap="square" rtlCol="0">
            <a:spAutoFit/>
          </a:bodyPr>
          <a:lstStyle/>
          <a:p>
            <a:r>
              <a:rPr lang="en-US" dirty="0">
                <a:solidFill>
                  <a:schemeClr val="accent3"/>
                </a:solidFill>
              </a:rPr>
              <a:t>DFS: 3</a:t>
            </a:r>
          </a:p>
        </p:txBody>
      </p:sp>
    </p:spTree>
    <p:extLst>
      <p:ext uri="{BB962C8B-B14F-4D97-AF65-F5344CB8AC3E}">
        <p14:creationId xmlns:p14="http://schemas.microsoft.com/office/powerpoint/2010/main" val="25839920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extLst/>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E21B1-C7CB-DC49-86CD-BFD63DA56474}"/>
              </a:ext>
            </a:extLst>
          </p:cNvPr>
          <p:cNvSpPr>
            <a:spLocks noGrp="1"/>
          </p:cNvSpPr>
          <p:nvPr>
            <p:ph type="title"/>
          </p:nvPr>
        </p:nvSpPr>
        <p:spPr>
          <a:xfrm>
            <a:off x="825909" y="808055"/>
            <a:ext cx="3979205" cy="1453363"/>
          </a:xfrm>
        </p:spPr>
        <p:txBody>
          <a:bodyPr>
            <a:normAutofit/>
          </a:bodyPr>
          <a:lstStyle/>
          <a:p>
            <a:r>
              <a:rPr lang="en-US"/>
              <a:t>SEARCHING</a:t>
            </a:r>
            <a:endParaRPr lang="en-US" dirty="0"/>
          </a:p>
        </p:txBody>
      </p:sp>
      <p:sp>
        <p:nvSpPr>
          <p:cNvPr id="10" name="Content Placeholder 9">
            <a:extLst>
              <a:ext uri="{FF2B5EF4-FFF2-40B4-BE49-F238E27FC236}">
                <a16:creationId xmlns:a16="http://schemas.microsoft.com/office/drawing/2014/main" id="{40E6F738-B42F-4DC4-A87A-966F7D93C453}"/>
              </a:ext>
            </a:extLst>
          </p:cNvPr>
          <p:cNvSpPr>
            <a:spLocks noGrp="1"/>
          </p:cNvSpPr>
          <p:nvPr>
            <p:ph idx="1"/>
          </p:nvPr>
        </p:nvSpPr>
        <p:spPr>
          <a:xfrm>
            <a:off x="287147" y="817185"/>
            <a:ext cx="4002936" cy="3637935"/>
          </a:xfrm>
        </p:spPr>
        <p:txBody>
          <a:bodyPr>
            <a:normAutofit/>
          </a:bodyPr>
          <a:lstStyle/>
          <a:p>
            <a:r>
              <a:rPr lang="en-US" dirty="0"/>
              <a:t>The difference between BFS and DFS is a queue or a stack for your neighbors</a:t>
            </a:r>
          </a:p>
          <a:p>
            <a:pPr marL="0" indent="0">
              <a:buNone/>
            </a:pPr>
            <a:endParaRPr lang="en-US" dirty="0"/>
          </a:p>
        </p:txBody>
      </p:sp>
      <p:pic>
        <p:nvPicPr>
          <p:cNvPr id="8" name="Content Placeholder 4">
            <a:extLst>
              <a:ext uri="{FF2B5EF4-FFF2-40B4-BE49-F238E27FC236}">
                <a16:creationId xmlns:a16="http://schemas.microsoft.com/office/drawing/2014/main" id="{7B345F03-4D9F-464A-83F4-BE1B3892F6B2}"/>
              </a:ext>
            </a:extLst>
          </p:cNvPr>
          <p:cNvPicPr>
            <a:picLocks noChangeAspect="1"/>
          </p:cNvPicPr>
          <p:nvPr/>
        </p:nvPicPr>
        <p:blipFill>
          <a:blip r:embed="rId3"/>
          <a:stretch>
            <a:fillRect/>
          </a:stretch>
        </p:blipFill>
        <p:spPr>
          <a:xfrm>
            <a:off x="5836742" y="159970"/>
            <a:ext cx="6355258" cy="6585761"/>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
        <p:nvSpPr>
          <p:cNvPr id="6" name="Rectangle 5">
            <a:extLst>
              <a:ext uri="{FF2B5EF4-FFF2-40B4-BE49-F238E27FC236}">
                <a16:creationId xmlns:a16="http://schemas.microsoft.com/office/drawing/2014/main" id="{411B308C-44D4-AA48-AEC9-5D27B0E107AF}"/>
              </a:ext>
            </a:extLst>
          </p:cNvPr>
          <p:cNvSpPr/>
          <p:nvPr/>
        </p:nvSpPr>
        <p:spPr>
          <a:xfrm>
            <a:off x="6096000" y="2627290"/>
            <a:ext cx="1425262" cy="321972"/>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352639C-7388-A34D-A4E6-A5B0D7D985E7}"/>
              </a:ext>
            </a:extLst>
          </p:cNvPr>
          <p:cNvSpPr/>
          <p:nvPr/>
        </p:nvSpPr>
        <p:spPr>
          <a:xfrm>
            <a:off x="7793865" y="4222124"/>
            <a:ext cx="1425262" cy="321972"/>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picture containing text&#10;&#10;Description automatically generated">
            <a:extLst>
              <a:ext uri="{FF2B5EF4-FFF2-40B4-BE49-F238E27FC236}">
                <a16:creationId xmlns:a16="http://schemas.microsoft.com/office/drawing/2014/main" id="{9971D513-433A-FB40-8801-FD1C6AE25C91}"/>
              </a:ext>
            </a:extLst>
          </p:cNvPr>
          <p:cNvPicPr>
            <a:picLocks noChangeAspect="1"/>
          </p:cNvPicPr>
          <p:nvPr/>
        </p:nvPicPr>
        <p:blipFill>
          <a:blip r:embed="rId4"/>
          <a:stretch>
            <a:fillRect/>
          </a:stretch>
        </p:blipFill>
        <p:spPr>
          <a:xfrm>
            <a:off x="1064063" y="3007565"/>
            <a:ext cx="3502896" cy="373816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5927992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C8A48B-1A60-CA49-A921-C2495B799F7C}"/>
              </a:ext>
            </a:extLst>
          </p:cNvPr>
          <p:cNvSpPr>
            <a:spLocks noGrp="1"/>
          </p:cNvSpPr>
          <p:nvPr>
            <p:ph type="title"/>
          </p:nvPr>
        </p:nvSpPr>
        <p:spPr/>
        <p:txBody>
          <a:bodyPr/>
          <a:lstStyle/>
          <a:p>
            <a:r>
              <a:rPr lang="en-US" dirty="0"/>
              <a:t>Thank you</a:t>
            </a:r>
          </a:p>
        </p:txBody>
      </p:sp>
      <p:sp>
        <p:nvSpPr>
          <p:cNvPr id="3" name="Content Placeholder 2">
            <a:extLst>
              <a:ext uri="{FF2B5EF4-FFF2-40B4-BE49-F238E27FC236}">
                <a16:creationId xmlns:a16="http://schemas.microsoft.com/office/drawing/2014/main" id="{B624FBB2-C835-DA41-9B36-8B093F306C0B}"/>
              </a:ext>
            </a:extLst>
          </p:cNvPr>
          <p:cNvSpPr>
            <a:spLocks noGrp="1"/>
          </p:cNvSpPr>
          <p:nvPr>
            <p:ph idx="1"/>
          </p:nvPr>
        </p:nvSpPr>
        <p:spPr/>
        <p:txBody>
          <a:bodyPr/>
          <a:lstStyle/>
          <a:p>
            <a:r>
              <a:rPr lang="en-US" dirty="0"/>
              <a:t>Slack – </a:t>
            </a:r>
            <a:r>
              <a:rPr lang="en-US" dirty="0" err="1"/>
              <a:t>Pyladies</a:t>
            </a:r>
            <a:r>
              <a:rPr lang="en-US" dirty="0"/>
              <a:t>: Alicia B</a:t>
            </a:r>
          </a:p>
          <a:p>
            <a:r>
              <a:rPr lang="en-US" dirty="0" err="1"/>
              <a:t>Github</a:t>
            </a:r>
            <a:r>
              <a:rPr lang="en-US" dirty="0"/>
              <a:t>: </a:t>
            </a:r>
            <a:r>
              <a:rPr lang="en-US" dirty="0" err="1"/>
              <a:t>albendz</a:t>
            </a:r>
            <a:endParaRPr lang="en-US" dirty="0"/>
          </a:p>
          <a:p>
            <a:r>
              <a:rPr lang="en-US" dirty="0"/>
              <a:t>LinkedIn: </a:t>
            </a:r>
            <a:r>
              <a:rPr lang="en-US" dirty="0" err="1"/>
              <a:t>abendz</a:t>
            </a:r>
            <a:endParaRPr lang="en-US" dirty="0"/>
          </a:p>
        </p:txBody>
      </p:sp>
      <p:sp>
        <p:nvSpPr>
          <p:cNvPr id="4" name="TextBox 3">
            <a:extLst>
              <a:ext uri="{FF2B5EF4-FFF2-40B4-BE49-F238E27FC236}">
                <a16:creationId xmlns:a16="http://schemas.microsoft.com/office/drawing/2014/main" id="{6411B2EE-6C93-D749-86AD-4EC47CAB6613}"/>
              </a:ext>
            </a:extLst>
          </p:cNvPr>
          <p:cNvSpPr txBox="1"/>
          <p:nvPr/>
        </p:nvSpPr>
        <p:spPr>
          <a:xfrm>
            <a:off x="2866220" y="3781967"/>
            <a:ext cx="6907695" cy="369332"/>
          </a:xfrm>
          <a:prstGeom prst="rect">
            <a:avLst/>
          </a:prstGeom>
          <a:noFill/>
        </p:spPr>
        <p:txBody>
          <a:bodyPr wrap="square" rtlCol="0">
            <a:spAutoFit/>
          </a:bodyPr>
          <a:lstStyle/>
          <a:p>
            <a:r>
              <a:rPr lang="en-US" dirty="0">
                <a:hlinkClick r:id="rId2"/>
              </a:rPr>
              <a:t>https://github.com/albendz/sideProjects/tree/master/file_manager</a:t>
            </a:r>
            <a:endParaRPr lang="en-US" dirty="0"/>
          </a:p>
        </p:txBody>
      </p:sp>
    </p:spTree>
    <p:extLst>
      <p:ext uri="{BB962C8B-B14F-4D97-AF65-F5344CB8AC3E}">
        <p14:creationId xmlns:p14="http://schemas.microsoft.com/office/powerpoint/2010/main" val="19516781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C051E7-BF23-8A44-91E3-616CCEEBD67A}"/>
              </a:ext>
            </a:extLst>
          </p:cNvPr>
          <p:cNvSpPr>
            <a:spLocks noGrp="1"/>
          </p:cNvSpPr>
          <p:nvPr>
            <p:ph type="title"/>
          </p:nvPr>
        </p:nvSpPr>
        <p:spPr/>
        <p:txBody>
          <a:bodyPr/>
          <a:lstStyle/>
          <a:p>
            <a:r>
              <a:rPr lang="en-US" dirty="0"/>
              <a:t>What’s the problem?</a:t>
            </a:r>
          </a:p>
        </p:txBody>
      </p:sp>
      <p:sp>
        <p:nvSpPr>
          <p:cNvPr id="3" name="Content Placeholder 2">
            <a:extLst>
              <a:ext uri="{FF2B5EF4-FFF2-40B4-BE49-F238E27FC236}">
                <a16:creationId xmlns:a16="http://schemas.microsoft.com/office/drawing/2014/main" id="{9D1509CF-7669-AF45-A92D-66A5F733EEC9}"/>
              </a:ext>
            </a:extLst>
          </p:cNvPr>
          <p:cNvSpPr>
            <a:spLocks noGrp="1"/>
          </p:cNvSpPr>
          <p:nvPr>
            <p:ph idx="1"/>
          </p:nvPr>
        </p:nvSpPr>
        <p:spPr>
          <a:xfrm>
            <a:off x="685802" y="2142067"/>
            <a:ext cx="5259678" cy="3649133"/>
          </a:xfrm>
        </p:spPr>
        <p:txBody>
          <a:bodyPr>
            <a:normAutofit/>
          </a:bodyPr>
          <a:lstStyle/>
          <a:p>
            <a:r>
              <a:rPr lang="en-US" dirty="0"/>
              <a:t>We are continually receiving files with information about sharks</a:t>
            </a:r>
          </a:p>
          <a:p>
            <a:r>
              <a:rPr lang="en-US" dirty="0"/>
              <a:t>We want to answer these questions:</a:t>
            </a:r>
          </a:p>
          <a:p>
            <a:pPr lvl="1"/>
            <a:r>
              <a:rPr lang="en-US" dirty="0"/>
              <a:t>Where was the shark at a particular time?</a:t>
            </a:r>
          </a:p>
          <a:p>
            <a:pPr lvl="1"/>
            <a:r>
              <a:rPr lang="en-US" dirty="0"/>
              <a:t>Where does the shark go most often?</a:t>
            </a:r>
          </a:p>
          <a:p>
            <a:pPr lvl="1"/>
            <a:r>
              <a:rPr lang="en-US" dirty="0"/>
              <a:t>What is the most likely way an shark gets from point A to point B?</a:t>
            </a:r>
          </a:p>
          <a:p>
            <a:pPr lvl="1"/>
            <a:r>
              <a:rPr lang="en-US" dirty="0"/>
              <a:t>If an shark is at point A, where does it usually go next?</a:t>
            </a:r>
          </a:p>
        </p:txBody>
      </p:sp>
      <p:pic>
        <p:nvPicPr>
          <p:cNvPr id="5" name="Picture 4">
            <a:extLst>
              <a:ext uri="{FF2B5EF4-FFF2-40B4-BE49-F238E27FC236}">
                <a16:creationId xmlns:a16="http://schemas.microsoft.com/office/drawing/2014/main" id="{663C1F06-52E1-524F-B61F-CC889084824F}"/>
              </a:ext>
            </a:extLst>
          </p:cNvPr>
          <p:cNvPicPr>
            <a:picLocks noChangeAspect="1"/>
          </p:cNvPicPr>
          <p:nvPr/>
        </p:nvPicPr>
        <p:blipFill>
          <a:blip r:embed="rId3"/>
          <a:stretch>
            <a:fillRect/>
          </a:stretch>
        </p:blipFill>
        <p:spPr>
          <a:xfrm>
            <a:off x="6246522" y="3028950"/>
            <a:ext cx="5829300" cy="800100"/>
          </a:xfrm>
          <a:prstGeom prst="rect">
            <a:avLst/>
          </a:prstGeom>
        </p:spPr>
      </p:pic>
      <p:sp>
        <p:nvSpPr>
          <p:cNvPr id="6" name="TextBox 5">
            <a:extLst>
              <a:ext uri="{FF2B5EF4-FFF2-40B4-BE49-F238E27FC236}">
                <a16:creationId xmlns:a16="http://schemas.microsoft.com/office/drawing/2014/main" id="{093FD8C6-A9BF-F94A-9102-89E68C4ECF45}"/>
              </a:ext>
            </a:extLst>
          </p:cNvPr>
          <p:cNvSpPr txBox="1"/>
          <p:nvPr/>
        </p:nvSpPr>
        <p:spPr>
          <a:xfrm>
            <a:off x="6632620" y="4301544"/>
            <a:ext cx="5215943" cy="646331"/>
          </a:xfrm>
          <a:prstGeom prst="rect">
            <a:avLst/>
          </a:prstGeom>
          <a:noFill/>
        </p:spPr>
        <p:txBody>
          <a:bodyPr wrap="square" rtlCol="0">
            <a:spAutoFit/>
          </a:bodyPr>
          <a:lstStyle/>
          <a:p>
            <a:r>
              <a:rPr lang="en-US" dirty="0"/>
              <a:t>NAME</a:t>
            </a:r>
          </a:p>
          <a:p>
            <a:r>
              <a:rPr lang="en-US" dirty="0"/>
              <a:t>TIME,LONGITUDE,LATITUDE</a:t>
            </a:r>
          </a:p>
        </p:txBody>
      </p:sp>
    </p:spTree>
    <p:extLst>
      <p:ext uri="{BB962C8B-B14F-4D97-AF65-F5344CB8AC3E}">
        <p14:creationId xmlns:p14="http://schemas.microsoft.com/office/powerpoint/2010/main" val="10153411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E512B9-8DE5-DC4B-9227-19D2CF7301B1}"/>
              </a:ext>
            </a:extLst>
          </p:cNvPr>
          <p:cNvSpPr>
            <a:spLocks noGrp="1"/>
          </p:cNvSpPr>
          <p:nvPr>
            <p:ph type="title"/>
          </p:nvPr>
        </p:nvSpPr>
        <p:spPr/>
        <p:txBody>
          <a:bodyPr/>
          <a:lstStyle/>
          <a:p>
            <a:r>
              <a:rPr lang="en-US" dirty="0"/>
              <a:t>What’s covered</a:t>
            </a:r>
          </a:p>
        </p:txBody>
      </p:sp>
      <p:sp>
        <p:nvSpPr>
          <p:cNvPr id="3" name="Content Placeholder 2">
            <a:extLst>
              <a:ext uri="{FF2B5EF4-FFF2-40B4-BE49-F238E27FC236}">
                <a16:creationId xmlns:a16="http://schemas.microsoft.com/office/drawing/2014/main" id="{13451F04-90AC-BC40-9F04-9E34FDE64F36}"/>
              </a:ext>
            </a:extLst>
          </p:cNvPr>
          <p:cNvSpPr>
            <a:spLocks noGrp="1"/>
          </p:cNvSpPr>
          <p:nvPr>
            <p:ph idx="1"/>
          </p:nvPr>
        </p:nvSpPr>
        <p:spPr/>
        <p:txBody>
          <a:bodyPr numCol="2">
            <a:normAutofit lnSpcReduction="10000"/>
          </a:bodyPr>
          <a:lstStyle/>
          <a:p>
            <a:r>
              <a:rPr lang="en-US" dirty="0"/>
              <a:t>Maps</a:t>
            </a:r>
          </a:p>
          <a:p>
            <a:r>
              <a:rPr lang="en-US" dirty="0"/>
              <a:t>Lists</a:t>
            </a:r>
          </a:p>
          <a:p>
            <a:r>
              <a:rPr lang="en-US" dirty="0"/>
              <a:t>Queues</a:t>
            </a:r>
          </a:p>
          <a:p>
            <a:r>
              <a:rPr lang="en-US" dirty="0"/>
              <a:t>Stacks</a:t>
            </a:r>
          </a:p>
          <a:p>
            <a:r>
              <a:rPr lang="en-US" dirty="0"/>
              <a:t>Trees</a:t>
            </a:r>
          </a:p>
          <a:p>
            <a:r>
              <a:rPr lang="en-US" dirty="0"/>
              <a:t>Graphs</a:t>
            </a:r>
          </a:p>
          <a:p>
            <a:endParaRPr lang="en-US" dirty="0"/>
          </a:p>
          <a:p>
            <a:endParaRPr lang="en-US" dirty="0"/>
          </a:p>
          <a:p>
            <a:endParaRPr lang="en-US" dirty="0"/>
          </a:p>
          <a:p>
            <a:endParaRPr lang="en-US" dirty="0"/>
          </a:p>
          <a:p>
            <a:r>
              <a:rPr lang="en-US" dirty="0"/>
              <a:t>Search</a:t>
            </a:r>
          </a:p>
          <a:p>
            <a:r>
              <a:rPr lang="en-US" dirty="0"/>
              <a:t>Sort</a:t>
            </a:r>
          </a:p>
          <a:p>
            <a:r>
              <a:rPr lang="en-US" dirty="0"/>
              <a:t>Graph search</a:t>
            </a:r>
          </a:p>
          <a:p>
            <a:endParaRPr lang="en-US" dirty="0"/>
          </a:p>
        </p:txBody>
      </p:sp>
    </p:spTree>
    <p:extLst>
      <p:ext uri="{BB962C8B-B14F-4D97-AF65-F5344CB8AC3E}">
        <p14:creationId xmlns:p14="http://schemas.microsoft.com/office/powerpoint/2010/main" val="38359340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10AE34-C3D0-2D49-BB9E-AD52F02BC1DD}"/>
              </a:ext>
            </a:extLst>
          </p:cNvPr>
          <p:cNvSpPr>
            <a:spLocks noGrp="1"/>
          </p:cNvSpPr>
          <p:nvPr>
            <p:ph type="title"/>
          </p:nvPr>
        </p:nvSpPr>
        <p:spPr/>
        <p:txBody>
          <a:bodyPr/>
          <a:lstStyle/>
          <a:p>
            <a:r>
              <a:rPr lang="en-US" dirty="0"/>
              <a:t>Why and why</a:t>
            </a:r>
          </a:p>
        </p:txBody>
      </p:sp>
      <p:sp>
        <p:nvSpPr>
          <p:cNvPr id="3" name="Content Placeholder 2">
            <a:extLst>
              <a:ext uri="{FF2B5EF4-FFF2-40B4-BE49-F238E27FC236}">
                <a16:creationId xmlns:a16="http://schemas.microsoft.com/office/drawing/2014/main" id="{36C9CAEF-8452-474C-8450-69C016421A0F}"/>
              </a:ext>
            </a:extLst>
          </p:cNvPr>
          <p:cNvSpPr>
            <a:spLocks noGrp="1"/>
          </p:cNvSpPr>
          <p:nvPr>
            <p:ph idx="1"/>
          </p:nvPr>
        </p:nvSpPr>
        <p:spPr/>
        <p:txBody>
          <a:bodyPr/>
          <a:lstStyle/>
          <a:p>
            <a:r>
              <a:rPr lang="en-US" dirty="0"/>
              <a:t>Custom behavior for your application</a:t>
            </a:r>
          </a:p>
          <a:p>
            <a:r>
              <a:rPr lang="en-US" dirty="0"/>
              <a:t>You can’t use certain libraries</a:t>
            </a:r>
          </a:p>
          <a:p>
            <a:r>
              <a:rPr lang="en-US" dirty="0"/>
              <a:t>You have a job interview (TODO )</a:t>
            </a:r>
          </a:p>
          <a:p>
            <a:r>
              <a:rPr lang="en-US" dirty="0"/>
              <a:t>Understanding libraries and debugging</a:t>
            </a:r>
          </a:p>
        </p:txBody>
      </p:sp>
    </p:spTree>
    <p:extLst>
      <p:ext uri="{BB962C8B-B14F-4D97-AF65-F5344CB8AC3E}">
        <p14:creationId xmlns:p14="http://schemas.microsoft.com/office/powerpoint/2010/main" val="20633542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extLst/>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DDB60E-6D67-3148-BBE8-AC374B942B7E}"/>
              </a:ext>
            </a:extLst>
          </p:cNvPr>
          <p:cNvSpPr>
            <a:spLocks noGrp="1"/>
          </p:cNvSpPr>
          <p:nvPr>
            <p:ph type="title"/>
          </p:nvPr>
        </p:nvSpPr>
        <p:spPr>
          <a:xfrm>
            <a:off x="825909" y="808055"/>
            <a:ext cx="3979205" cy="1453363"/>
          </a:xfrm>
        </p:spPr>
        <p:txBody>
          <a:bodyPr vert="horz" lIns="91440" tIns="45720" rIns="91440" bIns="45720" rtlCol="0" anchor="ctr">
            <a:normAutofit/>
          </a:bodyPr>
          <a:lstStyle/>
          <a:p>
            <a:r>
              <a:rPr lang="en-US" dirty="0"/>
              <a:t>Maps</a:t>
            </a:r>
          </a:p>
        </p:txBody>
      </p:sp>
      <p:sp>
        <p:nvSpPr>
          <p:cNvPr id="8" name="TextBox 7">
            <a:extLst>
              <a:ext uri="{FF2B5EF4-FFF2-40B4-BE49-F238E27FC236}">
                <a16:creationId xmlns:a16="http://schemas.microsoft.com/office/drawing/2014/main" id="{1AB937B2-3A5C-F849-8344-439710A6B35F}"/>
              </a:ext>
            </a:extLst>
          </p:cNvPr>
          <p:cNvSpPr txBox="1"/>
          <p:nvPr/>
        </p:nvSpPr>
        <p:spPr>
          <a:xfrm>
            <a:off x="802178" y="2261420"/>
            <a:ext cx="4002936" cy="3637935"/>
          </a:xfrm>
          <a:prstGeom prst="rect">
            <a:avLst/>
          </a:prstGeom>
        </p:spPr>
        <p:txBody>
          <a:bodyPr vert="horz" lIns="91440" tIns="45720" rIns="91440" bIns="45720" rtlCol="0" anchor="ctr">
            <a:normAutofit/>
          </a:bodyPr>
          <a:lstStyle/>
          <a:p>
            <a:pPr>
              <a:spcAft>
                <a:spcPts val="1000"/>
              </a:spcAft>
              <a:buClr>
                <a:schemeClr val="tx1"/>
              </a:buClr>
              <a:buSzPct val="100000"/>
            </a:pPr>
            <a:r>
              <a:rPr lang="en-US" b="1" dirty="0"/>
              <a:t>Operations</a:t>
            </a:r>
          </a:p>
          <a:p>
            <a:pPr marL="285750" indent="-285750">
              <a:spcAft>
                <a:spcPts val="1000"/>
              </a:spcAft>
              <a:buClr>
                <a:schemeClr val="tx1"/>
              </a:buClr>
              <a:buSzPct val="100000"/>
              <a:buFont typeface="Arial"/>
              <a:buChar char="•"/>
            </a:pPr>
            <a:r>
              <a:rPr lang="en-US" dirty="0"/>
              <a:t>Put</a:t>
            </a:r>
          </a:p>
          <a:p>
            <a:pPr marL="285750" indent="-285750">
              <a:spcAft>
                <a:spcPts val="1000"/>
              </a:spcAft>
              <a:buClr>
                <a:schemeClr val="tx1"/>
              </a:buClr>
              <a:buSzPct val="100000"/>
              <a:buFont typeface="Arial"/>
              <a:buChar char="•"/>
            </a:pPr>
            <a:r>
              <a:rPr lang="en-US" dirty="0"/>
              <a:t>Get</a:t>
            </a:r>
          </a:p>
          <a:p>
            <a:pPr marL="285750" indent="-285750">
              <a:spcAft>
                <a:spcPts val="1000"/>
              </a:spcAft>
              <a:buClr>
                <a:schemeClr val="tx1"/>
              </a:buClr>
              <a:buSzPct val="100000"/>
              <a:buFont typeface="Arial"/>
              <a:buChar char="•"/>
            </a:pPr>
            <a:r>
              <a:rPr lang="en-US" dirty="0"/>
              <a:t>Delete</a:t>
            </a:r>
          </a:p>
          <a:p>
            <a:pPr marL="285750" indent="-285750">
              <a:spcAft>
                <a:spcPts val="1000"/>
              </a:spcAft>
              <a:buClr>
                <a:schemeClr val="tx1"/>
              </a:buClr>
              <a:buSzPct val="100000"/>
              <a:buFont typeface="Arial"/>
              <a:buChar char="•"/>
            </a:pPr>
            <a:endParaRPr lang="en-US" dirty="0"/>
          </a:p>
          <a:p>
            <a:pPr>
              <a:spcAft>
                <a:spcPts val="1000"/>
              </a:spcAft>
              <a:buClr>
                <a:schemeClr val="tx1"/>
              </a:buClr>
              <a:buSzPct val="100000"/>
            </a:pPr>
            <a:r>
              <a:rPr lang="en-US" b="1" dirty="0"/>
              <a:t>Collisions</a:t>
            </a:r>
          </a:p>
          <a:p>
            <a:pPr>
              <a:spcAft>
                <a:spcPts val="1000"/>
              </a:spcAft>
              <a:buClr>
                <a:schemeClr val="tx1"/>
              </a:buClr>
              <a:buSzPct val="100000"/>
            </a:pPr>
            <a:r>
              <a:rPr lang="en-US" dirty="0"/>
              <a:t>When two values have the same key</a:t>
            </a:r>
          </a:p>
        </p:txBody>
      </p:sp>
      <p:pic>
        <p:nvPicPr>
          <p:cNvPr id="11" name="Picture 10" descr="A screenshot of a cell phone&#10;&#10;Description automatically generated">
            <a:extLst>
              <a:ext uri="{FF2B5EF4-FFF2-40B4-BE49-F238E27FC236}">
                <a16:creationId xmlns:a16="http://schemas.microsoft.com/office/drawing/2014/main" id="{1FFB9CB3-593C-EA45-997D-981B406AF663}"/>
              </a:ext>
            </a:extLst>
          </p:cNvPr>
          <p:cNvPicPr>
            <a:picLocks noChangeAspect="1"/>
          </p:cNvPicPr>
          <p:nvPr/>
        </p:nvPicPr>
        <p:blipFill>
          <a:blip r:embed="rId4"/>
          <a:stretch>
            <a:fillRect/>
          </a:stretch>
        </p:blipFill>
        <p:spPr>
          <a:xfrm>
            <a:off x="5289752" y="1332813"/>
            <a:ext cx="6095593" cy="4030143"/>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28924554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extLst/>
          </a:blip>
          <a:stretch/>
        </a:blip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BAC6FDF-8A52-DE4C-A03F-4252F61ED569}"/>
              </a:ext>
            </a:extLst>
          </p:cNvPr>
          <p:cNvSpPr txBox="1"/>
          <p:nvPr/>
        </p:nvSpPr>
        <p:spPr>
          <a:xfrm>
            <a:off x="802178" y="2261420"/>
            <a:ext cx="4002936" cy="3637935"/>
          </a:xfrm>
          <a:prstGeom prst="rect">
            <a:avLst/>
          </a:prstGeom>
        </p:spPr>
        <p:txBody>
          <a:bodyPr vert="horz" lIns="91440" tIns="45720" rIns="91440" bIns="45720" rtlCol="0" anchor="ctr">
            <a:normAutofit/>
          </a:bodyPr>
          <a:lstStyle/>
          <a:p>
            <a:pPr marL="285750" indent="-285750">
              <a:spcAft>
                <a:spcPts val="1000"/>
              </a:spcAft>
              <a:buClr>
                <a:schemeClr val="tx1"/>
              </a:buClr>
              <a:buSzPct val="100000"/>
              <a:buFont typeface="Arial"/>
              <a:buChar char="•"/>
            </a:pPr>
            <a:r>
              <a:rPr lang="en-US" dirty="0"/>
              <a:t>Different add rules: A new item is added to a custom data structure following specific rules</a:t>
            </a:r>
          </a:p>
          <a:p>
            <a:pPr marL="285750" indent="-285750">
              <a:spcAft>
                <a:spcPts val="1000"/>
              </a:spcAft>
              <a:buClr>
                <a:schemeClr val="tx1"/>
              </a:buClr>
              <a:buSzPct val="100000"/>
              <a:buFont typeface="Arial"/>
              <a:buChar char="•"/>
            </a:pPr>
            <a:r>
              <a:rPr lang="en-US" dirty="0"/>
              <a:t>Different existence rules: Items that don’t exist return None instead of an exception</a:t>
            </a:r>
          </a:p>
          <a:p>
            <a:pPr marL="285750" indent="-285750">
              <a:spcAft>
                <a:spcPts val="1000"/>
              </a:spcAft>
              <a:buClr>
                <a:schemeClr val="tx1"/>
              </a:buClr>
              <a:buSzPct val="100000"/>
              <a:buFont typeface="Arial"/>
              <a:buChar char="•"/>
            </a:pPr>
            <a:r>
              <a:rPr lang="en-US" dirty="0"/>
              <a:t>Key = animal name</a:t>
            </a:r>
          </a:p>
          <a:p>
            <a:pPr marL="285750" indent="-285750">
              <a:spcAft>
                <a:spcPts val="1000"/>
              </a:spcAft>
              <a:buClr>
                <a:schemeClr val="tx1"/>
              </a:buClr>
              <a:buSzPct val="100000"/>
              <a:buFont typeface="Arial"/>
              <a:buChar char="•"/>
            </a:pPr>
            <a:r>
              <a:rPr lang="en-US" dirty="0"/>
              <a:t>Value = set of structures holding animal data</a:t>
            </a:r>
          </a:p>
        </p:txBody>
      </p:sp>
      <p:pic>
        <p:nvPicPr>
          <p:cNvPr id="4" name="Picture 3" descr="A screenshot of a cell phone screen with text&#10;&#10;Description automatically generated">
            <a:extLst>
              <a:ext uri="{FF2B5EF4-FFF2-40B4-BE49-F238E27FC236}">
                <a16:creationId xmlns:a16="http://schemas.microsoft.com/office/drawing/2014/main" id="{D982C49B-5BC4-5840-9163-17874A883C60}"/>
              </a:ext>
            </a:extLst>
          </p:cNvPr>
          <p:cNvPicPr>
            <a:picLocks noChangeAspect="1"/>
          </p:cNvPicPr>
          <p:nvPr/>
        </p:nvPicPr>
        <p:blipFill>
          <a:blip r:embed="rId3"/>
          <a:stretch>
            <a:fillRect/>
          </a:stretch>
        </p:blipFill>
        <p:spPr>
          <a:xfrm>
            <a:off x="5888137" y="796413"/>
            <a:ext cx="4898823" cy="5102943"/>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15842694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extLst/>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BA77BF-8DC8-084B-B666-67CF9D4E6142}"/>
              </a:ext>
            </a:extLst>
          </p:cNvPr>
          <p:cNvSpPr>
            <a:spLocks noGrp="1"/>
          </p:cNvSpPr>
          <p:nvPr>
            <p:ph type="title"/>
          </p:nvPr>
        </p:nvSpPr>
        <p:spPr>
          <a:xfrm>
            <a:off x="7865806" y="643463"/>
            <a:ext cx="3706762" cy="1608124"/>
          </a:xfrm>
        </p:spPr>
        <p:txBody>
          <a:bodyPr>
            <a:normAutofit/>
          </a:bodyPr>
          <a:lstStyle/>
          <a:p>
            <a:r>
              <a:rPr lang="en-US" dirty="0"/>
              <a:t>Lists</a:t>
            </a:r>
          </a:p>
        </p:txBody>
      </p:sp>
      <p:pic>
        <p:nvPicPr>
          <p:cNvPr id="5" name="Picture 4" descr="A screenshot of a cell phone&#10;&#10;Description automatically generated">
            <a:extLst>
              <a:ext uri="{FF2B5EF4-FFF2-40B4-BE49-F238E27FC236}">
                <a16:creationId xmlns:a16="http://schemas.microsoft.com/office/drawing/2014/main" id="{07384FFE-B69F-E542-96B7-1AB88072D468}"/>
              </a:ext>
            </a:extLst>
          </p:cNvPr>
          <p:cNvPicPr>
            <a:picLocks noChangeAspect="1"/>
          </p:cNvPicPr>
          <p:nvPr/>
        </p:nvPicPr>
        <p:blipFill>
          <a:blip r:embed="rId4"/>
          <a:stretch>
            <a:fillRect/>
          </a:stretch>
        </p:blipFill>
        <p:spPr>
          <a:xfrm>
            <a:off x="643464" y="979918"/>
            <a:ext cx="6897878" cy="4907445"/>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
        <p:nvSpPr>
          <p:cNvPr id="3" name="Content Placeholder 2">
            <a:extLst>
              <a:ext uri="{FF2B5EF4-FFF2-40B4-BE49-F238E27FC236}">
                <a16:creationId xmlns:a16="http://schemas.microsoft.com/office/drawing/2014/main" id="{608619C9-CC44-D54F-8B63-2D90B57B50E1}"/>
              </a:ext>
            </a:extLst>
          </p:cNvPr>
          <p:cNvSpPr>
            <a:spLocks noGrp="1"/>
          </p:cNvSpPr>
          <p:nvPr>
            <p:ph idx="1"/>
          </p:nvPr>
        </p:nvSpPr>
        <p:spPr>
          <a:xfrm>
            <a:off x="7865806" y="2251587"/>
            <a:ext cx="3706762" cy="3972232"/>
          </a:xfrm>
        </p:spPr>
        <p:txBody>
          <a:bodyPr>
            <a:normAutofit/>
          </a:bodyPr>
          <a:lstStyle/>
          <a:p>
            <a:r>
              <a:rPr lang="en-US" dirty="0"/>
              <a:t>Ordered sequence</a:t>
            </a:r>
          </a:p>
          <a:p>
            <a:r>
              <a:rPr lang="en-US" b="1" dirty="0"/>
              <a:t>Single linked: </a:t>
            </a:r>
            <a:r>
              <a:rPr lang="en-US" dirty="0"/>
              <a:t>traverse only in one direction</a:t>
            </a:r>
          </a:p>
          <a:p>
            <a:r>
              <a:rPr lang="en-US" b="1" dirty="0"/>
              <a:t>Double linked: </a:t>
            </a:r>
            <a:r>
              <a:rPr lang="en-US" dirty="0"/>
              <a:t>traverse in two directions</a:t>
            </a:r>
          </a:p>
          <a:p>
            <a:r>
              <a:rPr lang="en-US" b="1" dirty="0"/>
              <a:t>Circular: </a:t>
            </a:r>
            <a:r>
              <a:rPr lang="en-US" dirty="0"/>
              <a:t>the last item points to the beginning</a:t>
            </a:r>
          </a:p>
          <a:p>
            <a:r>
              <a:rPr lang="en-US" b="1" dirty="0"/>
              <a:t>Operations: </a:t>
            </a:r>
            <a:r>
              <a:rPr lang="en-US" dirty="0"/>
              <a:t>add, remove, get</a:t>
            </a:r>
          </a:p>
        </p:txBody>
      </p:sp>
    </p:spTree>
    <p:extLst>
      <p:ext uri="{BB962C8B-B14F-4D97-AF65-F5344CB8AC3E}">
        <p14:creationId xmlns:p14="http://schemas.microsoft.com/office/powerpoint/2010/main" val="29694640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a:extLst>
              <a:ext uri="{FF2B5EF4-FFF2-40B4-BE49-F238E27FC236}">
                <a16:creationId xmlns:a16="http://schemas.microsoft.com/office/drawing/2014/main" id="{98213278-0B13-E643-AE94-766343E0C8B0}"/>
              </a:ext>
            </a:extLst>
          </p:cNvPr>
          <p:cNvGrpSpPr/>
          <p:nvPr/>
        </p:nvGrpSpPr>
        <p:grpSpPr>
          <a:xfrm>
            <a:off x="144888" y="319688"/>
            <a:ext cx="12026720" cy="942442"/>
            <a:chOff x="144888" y="319688"/>
            <a:chExt cx="12026720" cy="942442"/>
          </a:xfrm>
        </p:grpSpPr>
        <p:sp>
          <p:nvSpPr>
            <p:cNvPr id="19" name="TextBox 18">
              <a:extLst>
                <a:ext uri="{FF2B5EF4-FFF2-40B4-BE49-F238E27FC236}">
                  <a16:creationId xmlns:a16="http://schemas.microsoft.com/office/drawing/2014/main" id="{47F1F6A2-39F6-6D46-8A49-54BFBF5FED03}"/>
                </a:ext>
              </a:extLst>
            </p:cNvPr>
            <p:cNvSpPr txBox="1"/>
            <p:nvPr/>
          </p:nvSpPr>
          <p:spPr>
            <a:xfrm>
              <a:off x="11062951" y="684658"/>
              <a:ext cx="1108657" cy="369332"/>
            </a:xfrm>
            <a:prstGeom prst="rect">
              <a:avLst/>
            </a:prstGeom>
            <a:noFill/>
          </p:spPr>
          <p:txBody>
            <a:bodyPr wrap="square" rtlCol="0">
              <a:spAutoFit/>
            </a:bodyPr>
            <a:lstStyle/>
            <a:p>
              <a:r>
                <a:rPr lang="en-US" dirty="0"/>
                <a:t>None</a:t>
              </a:r>
            </a:p>
          </p:txBody>
        </p:sp>
        <p:grpSp>
          <p:nvGrpSpPr>
            <p:cNvPr id="27" name="Group 26">
              <a:extLst>
                <a:ext uri="{FF2B5EF4-FFF2-40B4-BE49-F238E27FC236}">
                  <a16:creationId xmlns:a16="http://schemas.microsoft.com/office/drawing/2014/main" id="{F8D11447-0CCF-B24D-A18C-59D5E1EB9551}"/>
                </a:ext>
              </a:extLst>
            </p:cNvPr>
            <p:cNvGrpSpPr/>
            <p:nvPr/>
          </p:nvGrpSpPr>
          <p:grpSpPr>
            <a:xfrm>
              <a:off x="144888" y="319688"/>
              <a:ext cx="10815033" cy="942442"/>
              <a:chOff x="144888" y="319688"/>
              <a:chExt cx="10815033" cy="942442"/>
            </a:xfrm>
          </p:grpSpPr>
          <p:sp>
            <p:nvSpPr>
              <p:cNvPr id="4" name="Rectangle 3">
                <a:extLst>
                  <a:ext uri="{FF2B5EF4-FFF2-40B4-BE49-F238E27FC236}">
                    <a16:creationId xmlns:a16="http://schemas.microsoft.com/office/drawing/2014/main" id="{F93C292A-6F44-8F41-83E2-885D20E44263}"/>
                  </a:ext>
                </a:extLst>
              </p:cNvPr>
              <p:cNvSpPr/>
              <p:nvPr/>
            </p:nvSpPr>
            <p:spPr>
              <a:xfrm>
                <a:off x="1684987" y="476518"/>
                <a:ext cx="1764405" cy="7856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5" name="Rectangle 4">
                <a:extLst>
                  <a:ext uri="{FF2B5EF4-FFF2-40B4-BE49-F238E27FC236}">
                    <a16:creationId xmlns:a16="http://schemas.microsoft.com/office/drawing/2014/main" id="{25F2694F-82D0-6047-80C8-C8C4D75FAA4A}"/>
                  </a:ext>
                </a:extLst>
              </p:cNvPr>
              <p:cNvSpPr/>
              <p:nvPr/>
            </p:nvSpPr>
            <p:spPr>
              <a:xfrm>
                <a:off x="5213797" y="476518"/>
                <a:ext cx="1764405" cy="7856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6" name="Rectangle 5">
                <a:extLst>
                  <a:ext uri="{FF2B5EF4-FFF2-40B4-BE49-F238E27FC236}">
                    <a16:creationId xmlns:a16="http://schemas.microsoft.com/office/drawing/2014/main" id="{3D642199-FBE3-B441-9214-B7B2C4E5E404}"/>
                  </a:ext>
                </a:extLst>
              </p:cNvPr>
              <p:cNvSpPr/>
              <p:nvPr/>
            </p:nvSpPr>
            <p:spPr>
              <a:xfrm>
                <a:off x="8317606" y="476518"/>
                <a:ext cx="1764405" cy="7856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cxnSp>
            <p:nvCxnSpPr>
              <p:cNvPr id="8" name="Straight Arrow Connector 7">
                <a:extLst>
                  <a:ext uri="{FF2B5EF4-FFF2-40B4-BE49-F238E27FC236}">
                    <a16:creationId xmlns:a16="http://schemas.microsoft.com/office/drawing/2014/main" id="{EF6C7166-0ED9-E74C-92E9-D19028609801}"/>
                  </a:ext>
                </a:extLst>
              </p:cNvPr>
              <p:cNvCxnSpPr>
                <a:cxnSpLocks/>
              </p:cNvCxnSpPr>
              <p:nvPr/>
            </p:nvCxnSpPr>
            <p:spPr>
              <a:xfrm>
                <a:off x="3449392" y="631065"/>
                <a:ext cx="1764405"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90346F75-7BD2-F24A-99A8-8DBE8D2293BD}"/>
                  </a:ext>
                </a:extLst>
              </p:cNvPr>
              <p:cNvCxnSpPr>
                <a:cxnSpLocks/>
              </p:cNvCxnSpPr>
              <p:nvPr/>
            </p:nvCxnSpPr>
            <p:spPr>
              <a:xfrm flipH="1">
                <a:off x="3449392" y="1081825"/>
                <a:ext cx="1764405"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2258ED3D-04FB-8241-A09B-BCA7A5A4FBC7}"/>
                  </a:ext>
                </a:extLst>
              </p:cNvPr>
              <p:cNvCxnSpPr>
                <a:stCxn id="4" idx="1"/>
              </p:cNvCxnSpPr>
              <p:nvPr/>
            </p:nvCxnSpPr>
            <p:spPr>
              <a:xfrm flipH="1">
                <a:off x="940158" y="869324"/>
                <a:ext cx="744829"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25B6552B-9640-6B45-95B6-53F8B9482D01}"/>
                  </a:ext>
                </a:extLst>
              </p:cNvPr>
              <p:cNvCxnSpPr/>
              <p:nvPr/>
            </p:nvCxnSpPr>
            <p:spPr>
              <a:xfrm>
                <a:off x="6978202" y="631065"/>
                <a:ext cx="1339404"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A7B96C02-0C76-4946-B5C6-C4B113B1D3F3}"/>
                  </a:ext>
                </a:extLst>
              </p:cNvPr>
              <p:cNvCxnSpPr/>
              <p:nvPr/>
            </p:nvCxnSpPr>
            <p:spPr>
              <a:xfrm flipH="1">
                <a:off x="6877318" y="1081825"/>
                <a:ext cx="144028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AB6834E7-4529-A347-9D3A-D00E777BDAAD}"/>
                  </a:ext>
                </a:extLst>
              </p:cNvPr>
              <p:cNvCxnSpPr>
                <a:stCxn id="6" idx="3"/>
              </p:cNvCxnSpPr>
              <p:nvPr/>
            </p:nvCxnSpPr>
            <p:spPr>
              <a:xfrm>
                <a:off x="10082011" y="869324"/>
                <a:ext cx="87791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5F7CCAD5-2EDD-DE4C-B297-484E740B6242}"/>
                  </a:ext>
                </a:extLst>
              </p:cNvPr>
              <p:cNvSpPr txBox="1"/>
              <p:nvPr/>
            </p:nvSpPr>
            <p:spPr>
              <a:xfrm>
                <a:off x="144888" y="684658"/>
                <a:ext cx="1108657" cy="369332"/>
              </a:xfrm>
              <a:prstGeom prst="rect">
                <a:avLst/>
              </a:prstGeom>
              <a:noFill/>
            </p:spPr>
            <p:txBody>
              <a:bodyPr wrap="square" rtlCol="0">
                <a:spAutoFit/>
              </a:bodyPr>
              <a:lstStyle/>
              <a:p>
                <a:r>
                  <a:rPr lang="en-US" dirty="0"/>
                  <a:t>None</a:t>
                </a:r>
              </a:p>
            </p:txBody>
          </p:sp>
          <p:sp>
            <p:nvSpPr>
              <p:cNvPr id="21" name="TextBox 20">
                <a:extLst>
                  <a:ext uri="{FF2B5EF4-FFF2-40B4-BE49-F238E27FC236}">
                    <a16:creationId xmlns:a16="http://schemas.microsoft.com/office/drawing/2014/main" id="{5F439C79-DE8D-B745-88AC-1CAA40062556}"/>
                  </a:ext>
                </a:extLst>
              </p:cNvPr>
              <p:cNvSpPr txBox="1"/>
              <p:nvPr/>
            </p:nvSpPr>
            <p:spPr>
              <a:xfrm>
                <a:off x="3857758" y="729733"/>
                <a:ext cx="1108657" cy="369332"/>
              </a:xfrm>
              <a:prstGeom prst="rect">
                <a:avLst/>
              </a:prstGeom>
              <a:noFill/>
            </p:spPr>
            <p:txBody>
              <a:bodyPr wrap="square" rtlCol="0">
                <a:spAutoFit/>
              </a:bodyPr>
              <a:lstStyle/>
              <a:p>
                <a:r>
                  <a:rPr lang="en-US" dirty="0"/>
                  <a:t>Previous</a:t>
                </a:r>
              </a:p>
            </p:txBody>
          </p:sp>
          <p:sp>
            <p:nvSpPr>
              <p:cNvPr id="22" name="TextBox 21">
                <a:extLst>
                  <a:ext uri="{FF2B5EF4-FFF2-40B4-BE49-F238E27FC236}">
                    <a16:creationId xmlns:a16="http://schemas.microsoft.com/office/drawing/2014/main" id="{353A6CE1-EBDD-A647-8992-8B7DB099D3C3}"/>
                  </a:ext>
                </a:extLst>
              </p:cNvPr>
              <p:cNvSpPr txBox="1"/>
              <p:nvPr/>
            </p:nvSpPr>
            <p:spPr>
              <a:xfrm>
                <a:off x="4041282" y="319688"/>
                <a:ext cx="1108657" cy="369332"/>
              </a:xfrm>
              <a:prstGeom prst="rect">
                <a:avLst/>
              </a:prstGeom>
              <a:noFill/>
            </p:spPr>
            <p:txBody>
              <a:bodyPr wrap="square" rtlCol="0">
                <a:spAutoFit/>
              </a:bodyPr>
              <a:lstStyle/>
              <a:p>
                <a:r>
                  <a:rPr lang="en-US" dirty="0"/>
                  <a:t>Next</a:t>
                </a:r>
              </a:p>
            </p:txBody>
          </p:sp>
        </p:grpSp>
      </p:grpSp>
      <p:pic>
        <p:nvPicPr>
          <p:cNvPr id="26" name="Picture 25">
            <a:extLst>
              <a:ext uri="{FF2B5EF4-FFF2-40B4-BE49-F238E27FC236}">
                <a16:creationId xmlns:a16="http://schemas.microsoft.com/office/drawing/2014/main" id="{B9F4AF88-F035-D647-AA31-4C919ABA8F79}"/>
              </a:ext>
            </a:extLst>
          </p:cNvPr>
          <p:cNvPicPr>
            <a:picLocks noChangeAspect="1"/>
          </p:cNvPicPr>
          <p:nvPr/>
        </p:nvPicPr>
        <p:blipFill>
          <a:blip r:embed="rId3"/>
          <a:stretch>
            <a:fillRect/>
          </a:stretch>
        </p:blipFill>
        <p:spPr>
          <a:xfrm>
            <a:off x="2350617" y="2766809"/>
            <a:ext cx="7490763" cy="1933972"/>
          </a:xfrm>
          <a:prstGeom prst="rect">
            <a:avLst/>
          </a:prstGeom>
        </p:spPr>
      </p:pic>
      <p:sp>
        <p:nvSpPr>
          <p:cNvPr id="2" name="TextBox 1">
            <a:extLst>
              <a:ext uri="{FF2B5EF4-FFF2-40B4-BE49-F238E27FC236}">
                <a16:creationId xmlns:a16="http://schemas.microsoft.com/office/drawing/2014/main" id="{2F52C4BF-D092-1E43-8375-7C08EB12E808}"/>
              </a:ext>
            </a:extLst>
          </p:cNvPr>
          <p:cNvSpPr txBox="1"/>
          <p:nvPr/>
        </p:nvSpPr>
        <p:spPr>
          <a:xfrm>
            <a:off x="1094704" y="5254580"/>
            <a:ext cx="9285668" cy="369332"/>
          </a:xfrm>
          <a:prstGeom prst="rect">
            <a:avLst/>
          </a:prstGeom>
          <a:noFill/>
        </p:spPr>
        <p:txBody>
          <a:bodyPr wrap="square" rtlCol="0">
            <a:spAutoFit/>
          </a:bodyPr>
          <a:lstStyle/>
          <a:p>
            <a:r>
              <a:rPr lang="en-US" dirty="0"/>
              <a:t>The example is using lists to hold sets of data files for each animal</a:t>
            </a:r>
          </a:p>
        </p:txBody>
      </p:sp>
    </p:spTree>
    <p:extLst>
      <p:ext uri="{BB962C8B-B14F-4D97-AF65-F5344CB8AC3E}">
        <p14:creationId xmlns:p14="http://schemas.microsoft.com/office/powerpoint/2010/main" val="22874687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7081</TotalTime>
  <Words>2593</Words>
  <Application>Microsoft Macintosh PowerPoint</Application>
  <PresentationFormat>Widescreen</PresentationFormat>
  <Paragraphs>235</Paragraphs>
  <Slides>25</Slides>
  <Notes>18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25</vt:i4>
      </vt:variant>
    </vt:vector>
  </HeadingPairs>
  <TitlesOfParts>
    <vt:vector size="29" baseType="lpstr">
      <vt:lpstr>Arial</vt:lpstr>
      <vt:lpstr>Calibri</vt:lpstr>
      <vt:lpstr>Calibri Light</vt:lpstr>
      <vt:lpstr>Celestial</vt:lpstr>
      <vt:lpstr>Data Structures and Algorithms</vt:lpstr>
      <vt:lpstr>PowerPoint Presentation</vt:lpstr>
      <vt:lpstr>What’s the problem?</vt:lpstr>
      <vt:lpstr>What’s covered</vt:lpstr>
      <vt:lpstr>Why and why</vt:lpstr>
      <vt:lpstr>Maps</vt:lpstr>
      <vt:lpstr>PowerPoint Presentation</vt:lpstr>
      <vt:lpstr>Lists</vt:lpstr>
      <vt:lpstr>PowerPoint Presentation</vt:lpstr>
      <vt:lpstr>PowerPoint Presentation</vt:lpstr>
      <vt:lpstr>PowerPoint Presentation</vt:lpstr>
      <vt:lpstr>Stacks and Queues</vt:lpstr>
      <vt:lpstr>Stacks and Queues in Python</vt:lpstr>
      <vt:lpstr>Stack/queue</vt:lpstr>
      <vt:lpstr>Sorting</vt:lpstr>
      <vt:lpstr>Insertion Sort</vt:lpstr>
      <vt:lpstr>Merge Sort</vt:lpstr>
      <vt:lpstr>Quicksort</vt:lpstr>
      <vt:lpstr>[binary search] Trees</vt:lpstr>
      <vt:lpstr>Searching</vt:lpstr>
      <vt:lpstr>Graphs</vt:lpstr>
      <vt:lpstr>Graphs</vt:lpstr>
      <vt:lpstr>Graph Search</vt:lpstr>
      <vt:lpstr>SEARCHING</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Structures and Algorithms</dc:title>
  <dc:creator>Bendz, Alicia</dc:creator>
  <cp:lastModifiedBy>Bendz, Alicia</cp:lastModifiedBy>
  <cp:revision>17</cp:revision>
  <dcterms:created xsi:type="dcterms:W3CDTF">2019-06-18T01:46:39Z</dcterms:created>
  <dcterms:modified xsi:type="dcterms:W3CDTF">2019-06-23T21:48:34Z</dcterms:modified>
</cp:coreProperties>
</file>